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1" r:id="rId3"/>
    <p:sldId id="292" r:id="rId4"/>
    <p:sldId id="290" r:id="rId5"/>
    <p:sldId id="258" r:id="rId6"/>
    <p:sldId id="291" r:id="rId7"/>
    <p:sldId id="260" r:id="rId8"/>
    <p:sldId id="282" r:id="rId9"/>
    <p:sldId id="280" r:id="rId10"/>
    <p:sldId id="279" r:id="rId11"/>
    <p:sldId id="278" r:id="rId12"/>
    <p:sldId id="272" r:id="rId13"/>
    <p:sldId id="283" r:id="rId14"/>
    <p:sldId id="284" r:id="rId15"/>
    <p:sldId id="294" r:id="rId16"/>
    <p:sldId id="273" r:id="rId17"/>
    <p:sldId id="262" r:id="rId18"/>
    <p:sldId id="271" r:id="rId19"/>
    <p:sldId id="263" r:id="rId20"/>
    <p:sldId id="265" r:id="rId21"/>
    <p:sldId id="267" r:id="rId22"/>
    <p:sldId id="287" r:id="rId23"/>
    <p:sldId id="277" r:id="rId24"/>
    <p:sldId id="288" r:id="rId25"/>
    <p:sldId id="276" r:id="rId26"/>
    <p:sldId id="261" r:id="rId27"/>
    <p:sldId id="270" r:id="rId28"/>
    <p:sldId id="275" r:id="rId29"/>
    <p:sldId id="274" r:id="rId30"/>
    <p:sldId id="289" r:id="rId31"/>
    <p:sldId id="26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sorterViewPr>
    <p:cViewPr>
      <p:scale>
        <a:sx n="100" d="100"/>
        <a:sy n="100" d="100"/>
      </p:scale>
      <p:origin x="0" y="-223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07857D-2EAB-4A1E-A4E9-F8A568B8E8A2}"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31641-E108-4325-9203-15EECBDE1EB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5431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07857D-2EAB-4A1E-A4E9-F8A568B8E8A2}"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31641-E108-4325-9203-15EECBDE1EB9}" type="slidenum">
              <a:rPr lang="en-US" smtClean="0"/>
              <a:t>‹#›</a:t>
            </a:fld>
            <a:endParaRPr lang="en-US"/>
          </a:p>
        </p:txBody>
      </p:sp>
    </p:spTree>
    <p:extLst>
      <p:ext uri="{BB962C8B-B14F-4D97-AF65-F5344CB8AC3E}">
        <p14:creationId xmlns:p14="http://schemas.microsoft.com/office/powerpoint/2010/main" val="265702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07857D-2EAB-4A1E-A4E9-F8A568B8E8A2}"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31641-E108-4325-9203-15EECBDE1EB9}" type="slidenum">
              <a:rPr lang="en-US" smtClean="0"/>
              <a:t>‹#›</a:t>
            </a:fld>
            <a:endParaRPr lang="en-US"/>
          </a:p>
        </p:txBody>
      </p:sp>
    </p:spTree>
    <p:extLst>
      <p:ext uri="{BB962C8B-B14F-4D97-AF65-F5344CB8AC3E}">
        <p14:creationId xmlns:p14="http://schemas.microsoft.com/office/powerpoint/2010/main" val="1375998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07857D-2EAB-4A1E-A4E9-F8A568B8E8A2}"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31641-E108-4325-9203-15EECBDE1EB9}" type="slidenum">
              <a:rPr lang="en-US" smtClean="0"/>
              <a:t>‹#›</a:t>
            </a:fld>
            <a:endParaRPr lang="en-US"/>
          </a:p>
        </p:txBody>
      </p:sp>
    </p:spTree>
    <p:extLst>
      <p:ext uri="{BB962C8B-B14F-4D97-AF65-F5344CB8AC3E}">
        <p14:creationId xmlns:p14="http://schemas.microsoft.com/office/powerpoint/2010/main" val="1541754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07857D-2EAB-4A1E-A4E9-F8A568B8E8A2}"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31641-E108-4325-9203-15EECBDE1EB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0099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07857D-2EAB-4A1E-A4E9-F8A568B8E8A2}" type="datetimeFigureOut">
              <a:rPr lang="en-US" smtClean="0"/>
              <a:t>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31641-E108-4325-9203-15EECBDE1EB9}" type="slidenum">
              <a:rPr lang="en-US" smtClean="0"/>
              <a:t>‹#›</a:t>
            </a:fld>
            <a:endParaRPr lang="en-US"/>
          </a:p>
        </p:txBody>
      </p:sp>
    </p:spTree>
    <p:extLst>
      <p:ext uri="{BB962C8B-B14F-4D97-AF65-F5344CB8AC3E}">
        <p14:creationId xmlns:p14="http://schemas.microsoft.com/office/powerpoint/2010/main" val="508015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07857D-2EAB-4A1E-A4E9-F8A568B8E8A2}" type="datetimeFigureOut">
              <a:rPr lang="en-US" smtClean="0"/>
              <a:t>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931641-E108-4325-9203-15EECBDE1EB9}" type="slidenum">
              <a:rPr lang="en-US" smtClean="0"/>
              <a:t>‹#›</a:t>
            </a:fld>
            <a:endParaRPr lang="en-US"/>
          </a:p>
        </p:txBody>
      </p:sp>
    </p:spTree>
    <p:extLst>
      <p:ext uri="{BB962C8B-B14F-4D97-AF65-F5344CB8AC3E}">
        <p14:creationId xmlns:p14="http://schemas.microsoft.com/office/powerpoint/2010/main" val="3326922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07857D-2EAB-4A1E-A4E9-F8A568B8E8A2}" type="datetimeFigureOut">
              <a:rPr lang="en-US" smtClean="0"/>
              <a:t>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931641-E108-4325-9203-15EECBDE1EB9}" type="slidenum">
              <a:rPr lang="en-US" smtClean="0"/>
              <a:t>‹#›</a:t>
            </a:fld>
            <a:endParaRPr lang="en-US"/>
          </a:p>
        </p:txBody>
      </p:sp>
    </p:spTree>
    <p:extLst>
      <p:ext uri="{BB962C8B-B14F-4D97-AF65-F5344CB8AC3E}">
        <p14:creationId xmlns:p14="http://schemas.microsoft.com/office/powerpoint/2010/main" val="2980867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007857D-2EAB-4A1E-A4E9-F8A568B8E8A2}" type="datetimeFigureOut">
              <a:rPr lang="en-US" smtClean="0"/>
              <a:t>1/9/2020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EC931641-E108-4325-9203-15EECBDE1EB9}" type="slidenum">
              <a:rPr lang="en-US" smtClean="0"/>
              <a:t>‹#›</a:t>
            </a:fld>
            <a:endParaRPr lang="en-US"/>
          </a:p>
        </p:txBody>
      </p:sp>
    </p:spTree>
    <p:extLst>
      <p:ext uri="{BB962C8B-B14F-4D97-AF65-F5344CB8AC3E}">
        <p14:creationId xmlns:p14="http://schemas.microsoft.com/office/powerpoint/2010/main" val="3145994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007857D-2EAB-4A1E-A4E9-F8A568B8E8A2}" type="datetimeFigureOut">
              <a:rPr lang="en-US" smtClean="0"/>
              <a:t>1/9/2020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C931641-E108-4325-9203-15EECBDE1EB9}" type="slidenum">
              <a:rPr lang="en-US" smtClean="0"/>
              <a:t>‹#›</a:t>
            </a:fld>
            <a:endParaRPr lang="en-US"/>
          </a:p>
        </p:txBody>
      </p:sp>
    </p:spTree>
    <p:extLst>
      <p:ext uri="{BB962C8B-B14F-4D97-AF65-F5344CB8AC3E}">
        <p14:creationId xmlns:p14="http://schemas.microsoft.com/office/powerpoint/2010/main" val="128345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007857D-2EAB-4A1E-A4E9-F8A568B8E8A2}" type="datetimeFigureOut">
              <a:rPr lang="en-US" smtClean="0"/>
              <a:t>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31641-E108-4325-9203-15EECBDE1EB9}" type="slidenum">
              <a:rPr lang="en-US" smtClean="0"/>
              <a:t>‹#›</a:t>
            </a:fld>
            <a:endParaRPr lang="en-US"/>
          </a:p>
        </p:txBody>
      </p:sp>
    </p:spTree>
    <p:extLst>
      <p:ext uri="{BB962C8B-B14F-4D97-AF65-F5344CB8AC3E}">
        <p14:creationId xmlns:p14="http://schemas.microsoft.com/office/powerpoint/2010/main" val="1615159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007857D-2EAB-4A1E-A4E9-F8A568B8E8A2}" type="datetimeFigureOut">
              <a:rPr lang="en-US" smtClean="0"/>
              <a:t>1/9/2020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C931641-E108-4325-9203-15EECBDE1EB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015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cornellcollege.edu/academic-support-and-advising/academic-support/study-tips/reading-textbooks.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FA2B6-3D33-40B1-A869-3318AEB18DC7}"/>
              </a:ext>
            </a:extLst>
          </p:cNvPr>
          <p:cNvSpPr>
            <a:spLocks noGrp="1"/>
          </p:cNvSpPr>
          <p:nvPr>
            <p:ph type="ctrTitle"/>
          </p:nvPr>
        </p:nvSpPr>
        <p:spPr/>
        <p:txBody>
          <a:bodyPr/>
          <a:lstStyle/>
          <a:p>
            <a:r>
              <a:rPr lang="en-US" dirty="0"/>
              <a:t>Credit Hours and Student Success</a:t>
            </a:r>
          </a:p>
        </p:txBody>
      </p:sp>
      <p:sp>
        <p:nvSpPr>
          <p:cNvPr id="3" name="Subtitle 2">
            <a:extLst>
              <a:ext uri="{FF2B5EF4-FFF2-40B4-BE49-F238E27FC236}">
                <a16:creationId xmlns:a16="http://schemas.microsoft.com/office/drawing/2014/main" id="{A6CCC5CC-7F76-42F8-BFF4-EC2068B1F74A}"/>
              </a:ext>
            </a:extLst>
          </p:cNvPr>
          <p:cNvSpPr>
            <a:spLocks noGrp="1"/>
          </p:cNvSpPr>
          <p:nvPr>
            <p:ph type="subTitle" idx="1"/>
          </p:nvPr>
        </p:nvSpPr>
        <p:spPr/>
        <p:txBody>
          <a:bodyPr/>
          <a:lstStyle/>
          <a:p>
            <a:r>
              <a:rPr lang="en-US" dirty="0"/>
              <a:t>How we came to Love the Carnegie Unit (and Mathematics)</a:t>
            </a:r>
          </a:p>
        </p:txBody>
      </p:sp>
    </p:spTree>
    <p:extLst>
      <p:ext uri="{BB962C8B-B14F-4D97-AF65-F5344CB8AC3E}">
        <p14:creationId xmlns:p14="http://schemas.microsoft.com/office/powerpoint/2010/main" val="3325531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3807B-9F44-40AC-9D3A-52755B0DE909}"/>
              </a:ext>
            </a:extLst>
          </p:cNvPr>
          <p:cNvSpPr>
            <a:spLocks noGrp="1"/>
          </p:cNvSpPr>
          <p:nvPr>
            <p:ph type="title"/>
          </p:nvPr>
        </p:nvSpPr>
        <p:spPr/>
        <p:txBody>
          <a:bodyPr/>
          <a:lstStyle/>
          <a:p>
            <a:pPr algn="ctr"/>
            <a:r>
              <a:rPr lang="en-US" dirty="0"/>
              <a:t>How fast does anyone read?</a:t>
            </a:r>
          </a:p>
        </p:txBody>
      </p:sp>
      <p:sp>
        <p:nvSpPr>
          <p:cNvPr id="3" name="Content Placeholder 2">
            <a:extLst>
              <a:ext uri="{FF2B5EF4-FFF2-40B4-BE49-F238E27FC236}">
                <a16:creationId xmlns:a16="http://schemas.microsoft.com/office/drawing/2014/main" id="{96883773-098C-4664-B54B-C2081D7DE748}"/>
              </a:ext>
            </a:extLst>
          </p:cNvPr>
          <p:cNvSpPr>
            <a:spLocks noGrp="1"/>
          </p:cNvSpPr>
          <p:nvPr>
            <p:ph idx="1"/>
          </p:nvPr>
        </p:nvSpPr>
        <p:spPr>
          <a:xfrm>
            <a:off x="1097280" y="2253006"/>
            <a:ext cx="10058400" cy="3616088"/>
          </a:xfrm>
        </p:spPr>
        <p:txBody>
          <a:bodyPr/>
          <a:lstStyle/>
          <a:p>
            <a:r>
              <a:rPr lang="en-US" sz="2400" dirty="0"/>
              <a:t>Some sources calculate an average of 1.5 hours to read a 30 page chapter in the average textbook.  Cornell University recommends that students multiply the number of pages by 5 to get the expected time it will take to preview, read actively, and review textbook material.</a:t>
            </a:r>
          </a:p>
          <a:p>
            <a:r>
              <a:rPr lang="en-US" sz="2400" dirty="0"/>
              <a:t> </a:t>
            </a:r>
            <a:r>
              <a:rPr lang="en-US" sz="2400" u="sng" dirty="0">
                <a:hlinkClick r:id="rId2"/>
              </a:rPr>
              <a:t>https://www.cornellcollege.edu/academic-support-and-advising/academic-support/study-tips/reading-textbooks.shtml</a:t>
            </a:r>
            <a:endParaRPr lang="en-US" sz="2400" dirty="0"/>
          </a:p>
          <a:p>
            <a:endParaRPr lang="en-US" dirty="0"/>
          </a:p>
        </p:txBody>
      </p:sp>
    </p:spTree>
    <p:extLst>
      <p:ext uri="{BB962C8B-B14F-4D97-AF65-F5344CB8AC3E}">
        <p14:creationId xmlns:p14="http://schemas.microsoft.com/office/powerpoint/2010/main" val="2045379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C0F71-36A2-425B-BEE8-3D01F67E35A8}"/>
              </a:ext>
            </a:extLst>
          </p:cNvPr>
          <p:cNvSpPr>
            <a:spLocks noGrp="1"/>
          </p:cNvSpPr>
          <p:nvPr>
            <p:ph type="title"/>
          </p:nvPr>
        </p:nvSpPr>
        <p:spPr>
          <a:xfrm>
            <a:off x="1097280" y="348792"/>
            <a:ext cx="10058400" cy="1388568"/>
          </a:xfrm>
        </p:spPr>
        <p:txBody>
          <a:bodyPr>
            <a:normAutofit/>
          </a:bodyPr>
          <a:lstStyle/>
          <a:p>
            <a:pPr algn="ctr"/>
            <a:r>
              <a:rPr lang="en-US" dirty="0"/>
              <a:t>Example of Workload Estimator</a:t>
            </a:r>
            <a:br>
              <a:rPr lang="en-US" dirty="0"/>
            </a:br>
            <a:r>
              <a:rPr lang="en-US" sz="3600" dirty="0"/>
              <a:t>https://cte.rice.edu/workload</a:t>
            </a:r>
          </a:p>
        </p:txBody>
      </p:sp>
      <p:pic>
        <p:nvPicPr>
          <p:cNvPr id="5" name="Content Placeholder 4">
            <a:extLst>
              <a:ext uri="{FF2B5EF4-FFF2-40B4-BE49-F238E27FC236}">
                <a16:creationId xmlns:a16="http://schemas.microsoft.com/office/drawing/2014/main" id="{29CDFE9B-BD1A-43D5-8B6D-A40A651249F1}"/>
              </a:ext>
            </a:extLst>
          </p:cNvPr>
          <p:cNvPicPr>
            <a:picLocks noGrp="1" noChangeAspect="1"/>
          </p:cNvPicPr>
          <p:nvPr>
            <p:ph idx="1"/>
          </p:nvPr>
        </p:nvPicPr>
        <p:blipFill>
          <a:blip r:embed="rId2"/>
          <a:stretch>
            <a:fillRect/>
          </a:stretch>
        </p:blipFill>
        <p:spPr>
          <a:xfrm>
            <a:off x="2965451" y="1846263"/>
            <a:ext cx="6321424" cy="4022725"/>
          </a:xfrm>
          <a:prstGeom prst="rect">
            <a:avLst/>
          </a:prstGeom>
        </p:spPr>
      </p:pic>
    </p:spTree>
    <p:extLst>
      <p:ext uri="{BB962C8B-B14F-4D97-AF65-F5344CB8AC3E}">
        <p14:creationId xmlns:p14="http://schemas.microsoft.com/office/powerpoint/2010/main" val="3970281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750344"/>
          </a:xfrm>
        </p:spPr>
        <p:txBody>
          <a:bodyPr>
            <a:noAutofit/>
          </a:bodyPr>
          <a:lstStyle/>
          <a:p>
            <a:pPr algn="ctr"/>
            <a:r>
              <a:rPr lang="en-US" sz="6600" dirty="0"/>
              <a:t>Lecture Courses</a:t>
            </a:r>
          </a:p>
        </p:txBody>
      </p:sp>
      <p:sp>
        <p:nvSpPr>
          <p:cNvPr id="5" name="Content Placeholder 4"/>
          <p:cNvSpPr>
            <a:spLocks noGrp="1"/>
          </p:cNvSpPr>
          <p:nvPr>
            <p:ph idx="1"/>
          </p:nvPr>
        </p:nvSpPr>
        <p:spPr>
          <a:xfrm>
            <a:off x="838200" y="2215299"/>
            <a:ext cx="10515600" cy="3961664"/>
          </a:xfrm>
        </p:spPr>
        <p:txBody>
          <a:bodyPr/>
          <a:lstStyle/>
          <a:p>
            <a:pPr marL="0" indent="0">
              <a:buNone/>
            </a:pPr>
            <a:r>
              <a:rPr lang="en-US" sz="2400" dirty="0"/>
              <a:t>The following definitions will be used in determining the assignment of credit hours to a course.  These definitions are based on the Federal Credit Hour definition and the ICCB System Rules, Section 1501.309. </a:t>
            </a:r>
          </a:p>
          <a:p>
            <a:pPr marL="0" lvl="0" indent="0">
              <a:buNone/>
            </a:pPr>
            <a:r>
              <a:rPr lang="en-US" sz="2400" b="1" i="1" dirty="0"/>
              <a:t>Lecture/discussion-oriented courses:</a:t>
            </a:r>
            <a:r>
              <a:rPr lang="en-US" sz="2400" i="1" dirty="0"/>
              <a:t> One semester credit hour is assigned for every 15 classroom contact hours per semester. For each classroom contact hour, students should invest a minimum of two hours in outside-of-classroom study and relevant learning activities (ICCB).</a:t>
            </a:r>
          </a:p>
          <a:p>
            <a:pPr marL="0" indent="0">
              <a:buNone/>
            </a:pPr>
            <a:endParaRPr lang="en-US" dirty="0"/>
          </a:p>
        </p:txBody>
      </p:sp>
    </p:spTree>
    <p:extLst>
      <p:ext uri="{BB962C8B-B14F-4D97-AF65-F5344CB8AC3E}">
        <p14:creationId xmlns:p14="http://schemas.microsoft.com/office/powerpoint/2010/main" val="1405668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the CIF to Confirm Credit Hours</a:t>
            </a:r>
          </a:p>
        </p:txBody>
      </p:sp>
      <p:pic>
        <p:nvPicPr>
          <p:cNvPr id="5" name="Content Placeholder 4">
            <a:extLst>
              <a:ext uri="{FF2B5EF4-FFF2-40B4-BE49-F238E27FC236}">
                <a16:creationId xmlns:a16="http://schemas.microsoft.com/office/drawing/2014/main" id="{D4689413-8FF2-4631-AC94-8DC90A1B71E4}"/>
              </a:ext>
            </a:extLst>
          </p:cNvPr>
          <p:cNvPicPr>
            <a:picLocks noGrp="1" noChangeAspect="1"/>
          </p:cNvPicPr>
          <p:nvPr>
            <p:ph idx="1"/>
          </p:nvPr>
        </p:nvPicPr>
        <p:blipFill>
          <a:blip r:embed="rId2"/>
          <a:stretch>
            <a:fillRect/>
          </a:stretch>
        </p:blipFill>
        <p:spPr>
          <a:xfrm>
            <a:off x="556182" y="1959430"/>
            <a:ext cx="7692272" cy="3847481"/>
          </a:xfrm>
          <a:prstGeom prst="rect">
            <a:avLst/>
          </a:prstGeom>
        </p:spPr>
      </p:pic>
      <p:sp>
        <p:nvSpPr>
          <p:cNvPr id="7" name="Rectangle 6"/>
          <p:cNvSpPr/>
          <p:nvPr/>
        </p:nvSpPr>
        <p:spPr>
          <a:xfrm>
            <a:off x="9395927" y="1959430"/>
            <a:ext cx="1957873" cy="41401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solidFill>
                  <a:schemeClr val="tx1"/>
                </a:solidFill>
              </a:rPr>
              <a:t>This is a </a:t>
            </a:r>
          </a:p>
          <a:p>
            <a:pPr algn="ctr"/>
            <a:r>
              <a:rPr lang="en-US" dirty="0">
                <a:solidFill>
                  <a:schemeClr val="tx1"/>
                </a:solidFill>
              </a:rPr>
              <a:t>3-0-3 course</a:t>
            </a:r>
          </a:p>
          <a:p>
            <a:pPr algn="ctr"/>
            <a:r>
              <a:rPr lang="en-US" dirty="0">
                <a:solidFill>
                  <a:schemeClr val="tx1"/>
                </a:solidFill>
              </a:rPr>
              <a:t>3 hours of lecture</a:t>
            </a:r>
          </a:p>
          <a:p>
            <a:pPr algn="ctr"/>
            <a:r>
              <a:rPr lang="en-US" dirty="0">
                <a:solidFill>
                  <a:schemeClr val="tx1"/>
                </a:solidFill>
              </a:rPr>
              <a:t>With no lab</a:t>
            </a:r>
          </a:p>
          <a:p>
            <a:pPr algn="ctr"/>
            <a:r>
              <a:rPr lang="en-US" dirty="0">
                <a:solidFill>
                  <a:schemeClr val="tx1"/>
                </a:solidFill>
              </a:rPr>
              <a:t>Total Credits: 3</a:t>
            </a: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3 lecture hour x 15 weeks = 45 hours in the classroom</a:t>
            </a:r>
          </a:p>
          <a:p>
            <a:pPr algn="ctr"/>
            <a:endParaRPr lang="en-US" dirty="0">
              <a:solidFill>
                <a:schemeClr val="tx1"/>
              </a:solidFill>
            </a:endParaRPr>
          </a:p>
        </p:txBody>
      </p:sp>
      <p:sp>
        <p:nvSpPr>
          <p:cNvPr id="8" name="Oval 7"/>
          <p:cNvSpPr/>
          <p:nvPr/>
        </p:nvSpPr>
        <p:spPr>
          <a:xfrm>
            <a:off x="715652" y="3013043"/>
            <a:ext cx="6561841" cy="831914"/>
          </a:xfrm>
          <a:prstGeom prst="ellipse">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95222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the CIF to Confirm Clock Hours</a:t>
            </a:r>
          </a:p>
        </p:txBody>
      </p:sp>
      <p:pic>
        <p:nvPicPr>
          <p:cNvPr id="5" name="Content Placeholder 4">
            <a:extLst>
              <a:ext uri="{FF2B5EF4-FFF2-40B4-BE49-F238E27FC236}">
                <a16:creationId xmlns:a16="http://schemas.microsoft.com/office/drawing/2014/main" id="{999E8F42-1C9A-4B1F-99B8-42178D55C715}"/>
              </a:ext>
            </a:extLst>
          </p:cNvPr>
          <p:cNvPicPr>
            <a:picLocks noGrp="1" noChangeAspect="1"/>
          </p:cNvPicPr>
          <p:nvPr>
            <p:ph idx="1"/>
          </p:nvPr>
        </p:nvPicPr>
        <p:blipFill>
          <a:blip r:embed="rId2"/>
          <a:stretch>
            <a:fillRect/>
          </a:stretch>
        </p:blipFill>
        <p:spPr>
          <a:xfrm>
            <a:off x="725864" y="1838226"/>
            <a:ext cx="7729979" cy="3535051"/>
          </a:xfrm>
          <a:prstGeom prst="rect">
            <a:avLst/>
          </a:prstGeom>
        </p:spPr>
      </p:pic>
      <p:sp>
        <p:nvSpPr>
          <p:cNvPr id="6" name="Rectangle 5"/>
          <p:cNvSpPr/>
          <p:nvPr/>
        </p:nvSpPr>
        <p:spPr>
          <a:xfrm>
            <a:off x="8733454" y="2852514"/>
            <a:ext cx="2620346" cy="165900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solidFill>
                  <a:schemeClr val="tx1"/>
                </a:solidFill>
              </a:rPr>
              <a:t>3 credit hours:  45 contact hours (15 hours per credit)</a:t>
            </a:r>
          </a:p>
          <a:p>
            <a:pPr algn="ctr"/>
            <a:endParaRPr lang="en-US" sz="1600" dirty="0">
              <a:solidFill>
                <a:schemeClr val="tx1"/>
              </a:solidFill>
            </a:endParaRPr>
          </a:p>
        </p:txBody>
      </p:sp>
      <p:sp>
        <p:nvSpPr>
          <p:cNvPr id="8" name="Oval 7"/>
          <p:cNvSpPr/>
          <p:nvPr/>
        </p:nvSpPr>
        <p:spPr>
          <a:xfrm>
            <a:off x="3808429" y="4511516"/>
            <a:ext cx="1093510" cy="697583"/>
          </a:xfrm>
          <a:prstGeom prst="ellipse">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0489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86498"/>
            <a:ext cx="10058400" cy="942681"/>
          </a:xfrm>
        </p:spPr>
        <p:txBody>
          <a:bodyPr>
            <a:normAutofit/>
          </a:bodyPr>
          <a:lstStyle/>
          <a:p>
            <a:pPr algn="ctr"/>
            <a:r>
              <a:rPr lang="en-US" dirty="0"/>
              <a:t>Lecture Courses continued …</a:t>
            </a:r>
          </a:p>
        </p:txBody>
      </p:sp>
      <p:sp>
        <p:nvSpPr>
          <p:cNvPr id="5" name="Content Placeholder 4"/>
          <p:cNvSpPr>
            <a:spLocks noGrp="1"/>
          </p:cNvSpPr>
          <p:nvPr>
            <p:ph idx="1"/>
          </p:nvPr>
        </p:nvSpPr>
        <p:spPr>
          <a:xfrm>
            <a:off x="838200" y="1762812"/>
            <a:ext cx="10515600" cy="4414151"/>
          </a:xfrm>
        </p:spPr>
        <p:txBody>
          <a:bodyPr/>
          <a:lstStyle/>
          <a:p>
            <a:pPr>
              <a:buFont typeface="Wingdings" panose="05000000000000000000" pitchFamily="2" charset="2"/>
              <a:buChar char="§"/>
            </a:pPr>
            <a:r>
              <a:rPr lang="en-US" sz="1600" dirty="0"/>
              <a:t>Think about your course</a:t>
            </a:r>
          </a:p>
          <a:p>
            <a:pPr lvl="1">
              <a:buFont typeface="Wingdings" panose="05000000000000000000" pitchFamily="2" charset="2"/>
              <a:buChar char="§"/>
            </a:pPr>
            <a:r>
              <a:rPr lang="en-US" sz="1600" dirty="0"/>
              <a:t>What are the major components students will work on outside of class time?</a:t>
            </a:r>
          </a:p>
          <a:p>
            <a:pPr lvl="1">
              <a:buFont typeface="Wingdings" panose="05000000000000000000" pitchFamily="2" charset="2"/>
              <a:buChar char="§"/>
            </a:pPr>
            <a:r>
              <a:rPr lang="en-US" sz="1600" dirty="0"/>
              <a:t>Are there components such as Discussion Posts, outside quizzes, reading assignments?</a:t>
            </a:r>
          </a:p>
          <a:p>
            <a:pPr lvl="1">
              <a:buFont typeface="Wingdings" panose="05000000000000000000" pitchFamily="2" charset="2"/>
              <a:buChar char="§"/>
            </a:pPr>
            <a:r>
              <a:rPr lang="en-US" sz="1600" dirty="0"/>
              <a:t>Can you help students identify those components where time is best spent?</a:t>
            </a:r>
          </a:p>
          <a:p>
            <a:pPr>
              <a:buFont typeface="Wingdings" panose="05000000000000000000" pitchFamily="2" charset="2"/>
              <a:buChar char="§"/>
            </a:pPr>
            <a:r>
              <a:rPr lang="en-US" sz="1600" dirty="0"/>
              <a:t>All courses will not look alike on a template.</a:t>
            </a:r>
          </a:p>
          <a:p>
            <a:pPr>
              <a:buFont typeface="Wingdings" panose="05000000000000000000" pitchFamily="2" charset="2"/>
              <a:buChar char="§"/>
            </a:pPr>
            <a:r>
              <a:rPr lang="en-US" sz="1600" dirty="0"/>
              <a:t>Mainly, HLC will want to see documentation time and effort.</a:t>
            </a:r>
          </a:p>
          <a:p>
            <a:pPr>
              <a:buFont typeface="Wingdings" panose="05000000000000000000" pitchFamily="2" charset="2"/>
              <a:buChar char="§"/>
            </a:pPr>
            <a:endParaRPr lang="en-US" dirty="0"/>
          </a:p>
          <a:p>
            <a:pPr marL="0" indent="0">
              <a:buNone/>
            </a:pP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8646703"/>
              </p:ext>
            </p:extLst>
          </p:nvPr>
        </p:nvGraphicFramePr>
        <p:xfrm>
          <a:off x="1234576" y="3889655"/>
          <a:ext cx="2731194" cy="1463040"/>
        </p:xfrm>
        <a:graphic>
          <a:graphicData uri="http://schemas.openxmlformats.org/drawingml/2006/table">
            <a:tbl>
              <a:tblPr firstRow="1" bandRow="1">
                <a:tableStyleId>{93296810-A885-4BE3-A3E7-6D5BEEA58F35}</a:tableStyleId>
              </a:tblPr>
              <a:tblGrid>
                <a:gridCol w="1833419">
                  <a:extLst>
                    <a:ext uri="{9D8B030D-6E8A-4147-A177-3AD203B41FA5}">
                      <a16:colId xmlns:a16="http://schemas.microsoft.com/office/drawing/2014/main" val="3964676582"/>
                    </a:ext>
                  </a:extLst>
                </a:gridCol>
                <a:gridCol w="897775">
                  <a:extLst>
                    <a:ext uri="{9D8B030D-6E8A-4147-A177-3AD203B41FA5}">
                      <a16:colId xmlns:a16="http://schemas.microsoft.com/office/drawing/2014/main" val="800957528"/>
                    </a:ext>
                  </a:extLst>
                </a:gridCol>
              </a:tblGrid>
              <a:tr h="253804">
                <a:tc gridSpan="2">
                  <a:txBody>
                    <a:bodyPr/>
                    <a:lstStyle/>
                    <a:p>
                      <a:r>
                        <a:rPr lang="en-US" dirty="0">
                          <a:solidFill>
                            <a:schemeClr val="tx1"/>
                          </a:solidFill>
                        </a:rPr>
                        <a:t>Lecture</a:t>
                      </a:r>
                      <a:r>
                        <a:rPr lang="en-US" baseline="0" dirty="0">
                          <a:solidFill>
                            <a:schemeClr val="tx1"/>
                          </a:solidFill>
                        </a:rPr>
                        <a:t> Course 3-0-3</a:t>
                      </a:r>
                      <a:endParaRPr lang="en-US" dirty="0">
                        <a:solidFill>
                          <a:schemeClr val="tx1"/>
                        </a:solidFill>
                      </a:endParaRPr>
                    </a:p>
                  </a:txBody>
                  <a:tcPr/>
                </a:tc>
                <a:tc hMerge="1">
                  <a:txBody>
                    <a:bodyPr/>
                    <a:lstStyle/>
                    <a:p>
                      <a:endParaRPr lang="en-US" dirty="0"/>
                    </a:p>
                  </a:txBody>
                  <a:tcPr/>
                </a:tc>
                <a:extLst>
                  <a:ext uri="{0D108BD9-81ED-4DB2-BD59-A6C34878D82A}">
                    <a16:rowId xmlns:a16="http://schemas.microsoft.com/office/drawing/2014/main" val="3568545563"/>
                  </a:ext>
                </a:extLst>
              </a:tr>
              <a:tr h="257330">
                <a:tc>
                  <a:txBody>
                    <a:bodyPr/>
                    <a:lstStyle/>
                    <a:p>
                      <a:r>
                        <a:rPr lang="en-US" dirty="0"/>
                        <a:t>Lecture Hours</a:t>
                      </a:r>
                    </a:p>
                  </a:txBody>
                  <a:tcPr/>
                </a:tc>
                <a:tc>
                  <a:txBody>
                    <a:bodyPr/>
                    <a:lstStyle/>
                    <a:p>
                      <a:r>
                        <a:rPr lang="en-US" dirty="0"/>
                        <a:t> 45 </a:t>
                      </a:r>
                      <a:r>
                        <a:rPr lang="en-US" dirty="0" err="1"/>
                        <a:t>hrs</a:t>
                      </a:r>
                      <a:endParaRPr lang="en-US" dirty="0"/>
                    </a:p>
                  </a:txBody>
                  <a:tcPr/>
                </a:tc>
                <a:extLst>
                  <a:ext uri="{0D108BD9-81ED-4DB2-BD59-A6C34878D82A}">
                    <a16:rowId xmlns:a16="http://schemas.microsoft.com/office/drawing/2014/main" val="2628913989"/>
                  </a:ext>
                </a:extLst>
              </a:tr>
              <a:tr h="257330">
                <a:tc>
                  <a:txBody>
                    <a:bodyPr/>
                    <a:lstStyle/>
                    <a:p>
                      <a:r>
                        <a:rPr lang="en-US" dirty="0"/>
                        <a:t>Outside Work</a:t>
                      </a:r>
                    </a:p>
                  </a:txBody>
                  <a:tcPr/>
                </a:tc>
                <a:tc>
                  <a:txBody>
                    <a:bodyPr/>
                    <a:lstStyle/>
                    <a:p>
                      <a:r>
                        <a:rPr lang="en-US" dirty="0"/>
                        <a:t>90 </a:t>
                      </a:r>
                      <a:r>
                        <a:rPr lang="en-US" dirty="0" err="1"/>
                        <a:t>hrs</a:t>
                      </a:r>
                      <a:endParaRPr lang="en-US" dirty="0"/>
                    </a:p>
                  </a:txBody>
                  <a:tcPr/>
                </a:tc>
                <a:extLst>
                  <a:ext uri="{0D108BD9-81ED-4DB2-BD59-A6C34878D82A}">
                    <a16:rowId xmlns:a16="http://schemas.microsoft.com/office/drawing/2014/main" val="3744701600"/>
                  </a:ext>
                </a:extLst>
              </a:tr>
              <a:tr h="257330">
                <a:tc>
                  <a:txBody>
                    <a:bodyPr/>
                    <a:lstStyle/>
                    <a:p>
                      <a:r>
                        <a:rPr lang="en-US" dirty="0"/>
                        <a:t>Total</a:t>
                      </a:r>
                    </a:p>
                  </a:txBody>
                  <a:tcPr/>
                </a:tc>
                <a:tc>
                  <a:txBody>
                    <a:bodyPr/>
                    <a:lstStyle/>
                    <a:p>
                      <a:r>
                        <a:rPr lang="en-US" dirty="0"/>
                        <a:t>135 </a:t>
                      </a:r>
                      <a:r>
                        <a:rPr lang="en-US" dirty="0" err="1"/>
                        <a:t>hrs</a:t>
                      </a:r>
                      <a:endParaRPr lang="en-US" dirty="0"/>
                    </a:p>
                  </a:txBody>
                  <a:tcPr/>
                </a:tc>
                <a:extLst>
                  <a:ext uri="{0D108BD9-81ED-4DB2-BD59-A6C34878D82A}">
                    <a16:rowId xmlns:a16="http://schemas.microsoft.com/office/drawing/2014/main" val="384549880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321821570"/>
              </p:ext>
            </p:extLst>
          </p:nvPr>
        </p:nvGraphicFramePr>
        <p:xfrm>
          <a:off x="5405418" y="3877871"/>
          <a:ext cx="4508734" cy="2225040"/>
        </p:xfrm>
        <a:graphic>
          <a:graphicData uri="http://schemas.openxmlformats.org/drawingml/2006/table">
            <a:tbl>
              <a:tblPr firstRow="1" bandRow="1">
                <a:tableStyleId>{93296810-A885-4BE3-A3E7-6D5BEEA58F35}</a:tableStyleId>
              </a:tblPr>
              <a:tblGrid>
                <a:gridCol w="2612823">
                  <a:extLst>
                    <a:ext uri="{9D8B030D-6E8A-4147-A177-3AD203B41FA5}">
                      <a16:colId xmlns:a16="http://schemas.microsoft.com/office/drawing/2014/main" val="1063532359"/>
                    </a:ext>
                  </a:extLst>
                </a:gridCol>
                <a:gridCol w="1895911">
                  <a:extLst>
                    <a:ext uri="{9D8B030D-6E8A-4147-A177-3AD203B41FA5}">
                      <a16:colId xmlns:a16="http://schemas.microsoft.com/office/drawing/2014/main" val="1436867444"/>
                    </a:ext>
                  </a:extLst>
                </a:gridCol>
              </a:tblGrid>
              <a:tr h="370840">
                <a:tc>
                  <a:txBody>
                    <a:bodyPr/>
                    <a:lstStyle/>
                    <a:p>
                      <a:r>
                        <a:rPr lang="en-US" dirty="0">
                          <a:solidFill>
                            <a:schemeClr val="tx1"/>
                          </a:solidFill>
                        </a:rPr>
                        <a:t>XXX</a:t>
                      </a:r>
                      <a:r>
                        <a:rPr lang="en-US" baseline="0" dirty="0">
                          <a:solidFill>
                            <a:schemeClr val="tx1"/>
                          </a:solidFill>
                        </a:rPr>
                        <a:t> 123 </a:t>
                      </a:r>
                      <a:r>
                        <a:rPr lang="en-US" dirty="0">
                          <a:solidFill>
                            <a:schemeClr val="tx1"/>
                          </a:solidFill>
                        </a:rPr>
                        <a:t>Course Activities</a:t>
                      </a:r>
                    </a:p>
                  </a:txBody>
                  <a:tcPr/>
                </a:tc>
                <a:tc>
                  <a:txBody>
                    <a:bodyPr/>
                    <a:lstStyle/>
                    <a:p>
                      <a:r>
                        <a:rPr lang="en-US" dirty="0">
                          <a:solidFill>
                            <a:schemeClr val="tx1"/>
                          </a:solidFill>
                        </a:rPr>
                        <a:t>Expect to Spend</a:t>
                      </a:r>
                    </a:p>
                  </a:txBody>
                  <a:tcPr/>
                </a:tc>
                <a:extLst>
                  <a:ext uri="{0D108BD9-81ED-4DB2-BD59-A6C34878D82A}">
                    <a16:rowId xmlns:a16="http://schemas.microsoft.com/office/drawing/2014/main" val="1849712716"/>
                  </a:ext>
                </a:extLst>
              </a:tr>
              <a:tr h="370840">
                <a:tc>
                  <a:txBody>
                    <a:bodyPr/>
                    <a:lstStyle/>
                    <a:p>
                      <a:r>
                        <a:rPr lang="en-US" dirty="0"/>
                        <a:t>In class lecture</a:t>
                      </a:r>
                    </a:p>
                  </a:txBody>
                  <a:tcPr/>
                </a:tc>
                <a:tc>
                  <a:txBody>
                    <a:bodyPr/>
                    <a:lstStyle/>
                    <a:p>
                      <a:r>
                        <a:rPr lang="en-US" sz="1400" dirty="0"/>
                        <a:t>45</a:t>
                      </a:r>
                      <a:r>
                        <a:rPr lang="en-US" sz="1400" baseline="0" dirty="0"/>
                        <a:t> hours/ 3 hours week</a:t>
                      </a:r>
                      <a:endParaRPr lang="en-US" sz="1400" dirty="0"/>
                    </a:p>
                  </a:txBody>
                  <a:tcPr/>
                </a:tc>
                <a:extLst>
                  <a:ext uri="{0D108BD9-81ED-4DB2-BD59-A6C34878D82A}">
                    <a16:rowId xmlns:a16="http://schemas.microsoft.com/office/drawing/2014/main" val="2096138625"/>
                  </a:ext>
                </a:extLst>
              </a:tr>
              <a:tr h="370840">
                <a:tc>
                  <a:txBody>
                    <a:bodyPr/>
                    <a:lstStyle/>
                    <a:p>
                      <a:r>
                        <a:rPr lang="en-US" dirty="0"/>
                        <a:t>Reading Assignments</a:t>
                      </a:r>
                    </a:p>
                  </a:txBody>
                  <a:tcPr/>
                </a:tc>
                <a:tc>
                  <a:txBody>
                    <a:bodyPr/>
                    <a:lstStyle/>
                    <a:p>
                      <a:r>
                        <a:rPr lang="en-US" sz="1400" dirty="0"/>
                        <a:t>30 hours/2 hours week</a:t>
                      </a:r>
                    </a:p>
                  </a:txBody>
                  <a:tcPr/>
                </a:tc>
                <a:extLst>
                  <a:ext uri="{0D108BD9-81ED-4DB2-BD59-A6C34878D82A}">
                    <a16:rowId xmlns:a16="http://schemas.microsoft.com/office/drawing/2014/main" val="2858831794"/>
                  </a:ext>
                </a:extLst>
              </a:tr>
              <a:tr h="370840">
                <a:tc>
                  <a:txBody>
                    <a:bodyPr/>
                    <a:lstStyle/>
                    <a:p>
                      <a:r>
                        <a:rPr lang="en-US" dirty="0"/>
                        <a:t>Homework</a:t>
                      </a:r>
                    </a:p>
                  </a:txBody>
                  <a:tcPr/>
                </a:tc>
                <a:tc>
                  <a:txBody>
                    <a:bodyPr/>
                    <a:lstStyle/>
                    <a:p>
                      <a:r>
                        <a:rPr lang="en-US" sz="1400" dirty="0"/>
                        <a:t>15 hours/ 1 hour</a:t>
                      </a:r>
                      <a:r>
                        <a:rPr lang="en-US" sz="1400" baseline="0" dirty="0"/>
                        <a:t> </a:t>
                      </a:r>
                      <a:r>
                        <a:rPr lang="en-US" sz="1400" dirty="0"/>
                        <a:t>week</a:t>
                      </a:r>
                    </a:p>
                  </a:txBody>
                  <a:tcPr/>
                </a:tc>
                <a:extLst>
                  <a:ext uri="{0D108BD9-81ED-4DB2-BD59-A6C34878D82A}">
                    <a16:rowId xmlns:a16="http://schemas.microsoft.com/office/drawing/2014/main" val="2311634517"/>
                  </a:ext>
                </a:extLst>
              </a:tr>
              <a:tr h="370840">
                <a:tc>
                  <a:txBody>
                    <a:bodyPr/>
                    <a:lstStyle/>
                    <a:p>
                      <a:r>
                        <a:rPr lang="en-US" dirty="0"/>
                        <a:t>Studying/Test Prep</a:t>
                      </a:r>
                    </a:p>
                  </a:txBody>
                  <a:tcPr/>
                </a:tc>
                <a:tc>
                  <a:txBody>
                    <a:bodyPr/>
                    <a:lstStyle/>
                    <a:p>
                      <a:r>
                        <a:rPr lang="en-US" sz="1400" dirty="0"/>
                        <a:t>45</a:t>
                      </a:r>
                      <a:r>
                        <a:rPr lang="en-US" sz="1400" baseline="0" dirty="0"/>
                        <a:t> hours/ 3 hours week</a:t>
                      </a:r>
                      <a:endParaRPr lang="en-US" sz="1400" dirty="0"/>
                    </a:p>
                  </a:txBody>
                  <a:tcPr/>
                </a:tc>
                <a:extLst>
                  <a:ext uri="{0D108BD9-81ED-4DB2-BD59-A6C34878D82A}">
                    <a16:rowId xmlns:a16="http://schemas.microsoft.com/office/drawing/2014/main" val="2247169256"/>
                  </a:ext>
                </a:extLst>
              </a:tr>
              <a:tr h="370840">
                <a:tc>
                  <a:txBody>
                    <a:bodyPr/>
                    <a:lstStyle/>
                    <a:p>
                      <a:r>
                        <a:rPr lang="en-US" dirty="0"/>
                        <a:t>Total</a:t>
                      </a:r>
                    </a:p>
                  </a:txBody>
                  <a:tcPr/>
                </a:tc>
                <a:tc>
                  <a:txBody>
                    <a:bodyPr/>
                    <a:lstStyle/>
                    <a:p>
                      <a:r>
                        <a:rPr lang="en-US" sz="1400" dirty="0"/>
                        <a:t>135 hours</a:t>
                      </a:r>
                    </a:p>
                  </a:txBody>
                  <a:tcPr/>
                </a:tc>
                <a:extLst>
                  <a:ext uri="{0D108BD9-81ED-4DB2-BD59-A6C34878D82A}">
                    <a16:rowId xmlns:a16="http://schemas.microsoft.com/office/drawing/2014/main" val="3005404434"/>
                  </a:ext>
                </a:extLst>
              </a:tr>
            </a:tbl>
          </a:graphicData>
        </a:graphic>
      </p:graphicFrame>
    </p:spTree>
    <p:extLst>
      <p:ext uri="{BB962C8B-B14F-4D97-AF65-F5344CB8AC3E}">
        <p14:creationId xmlns:p14="http://schemas.microsoft.com/office/powerpoint/2010/main" val="1365849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a:t>Lab Courses</a:t>
            </a:r>
          </a:p>
        </p:txBody>
      </p:sp>
      <p:sp>
        <p:nvSpPr>
          <p:cNvPr id="3" name="Content Placeholder 2"/>
          <p:cNvSpPr>
            <a:spLocks noGrp="1"/>
          </p:cNvSpPr>
          <p:nvPr>
            <p:ph idx="1"/>
          </p:nvPr>
        </p:nvSpPr>
        <p:spPr>
          <a:xfrm>
            <a:off x="1097280" y="2328421"/>
            <a:ext cx="10058400" cy="3540673"/>
          </a:xfrm>
        </p:spPr>
        <p:txBody>
          <a:bodyPr>
            <a:noAutofit/>
          </a:bodyPr>
          <a:lstStyle/>
          <a:p>
            <a:pPr marL="0" indent="0">
              <a:buNone/>
            </a:pPr>
            <a:r>
              <a:rPr lang="en-US" sz="2400" b="1" i="1" dirty="0"/>
              <a:t>Laboratory courses:  </a:t>
            </a:r>
            <a:r>
              <a:rPr lang="en-US" sz="2400" i="1" dirty="0"/>
              <a:t>One semester credit hour is assigned for every 30 to 35 classroom contact hours per semester. For every two laboratory contact hours, students should invest a minimum of one hour in outside-of-classroom study and relevant learning activities (ICCB).</a:t>
            </a:r>
          </a:p>
          <a:p>
            <a:pPr marL="0" indent="0">
              <a:buNone/>
            </a:pPr>
            <a:endParaRPr lang="en-US" sz="2400" dirty="0"/>
          </a:p>
          <a:p>
            <a:pPr marL="0" indent="0">
              <a:buNone/>
            </a:pPr>
            <a:r>
              <a:rPr lang="en-US" sz="2400" dirty="0"/>
              <a:t>At Parkland College, when a course has </a:t>
            </a:r>
            <a:r>
              <a:rPr lang="en-US" sz="2400" b="1" dirty="0">
                <a:solidFill>
                  <a:schemeClr val="tx1"/>
                </a:solidFill>
              </a:rPr>
              <a:t>30-45 hours of lab time</a:t>
            </a:r>
            <a:r>
              <a:rPr lang="en-US" sz="2400" dirty="0"/>
              <a:t>, it is  </a:t>
            </a:r>
            <a:r>
              <a:rPr lang="en-US" sz="2400" b="1" dirty="0">
                <a:solidFill>
                  <a:schemeClr val="tx1"/>
                </a:solidFill>
              </a:rPr>
              <a:t>one credit hour. </a:t>
            </a:r>
            <a:r>
              <a:rPr lang="en-US" sz="2400" dirty="0"/>
              <a:t>If the course CIF is 30 contact hours, you should have one hour of outside work.  If the course is 45 contact hours, then you do not have to document outside work.</a:t>
            </a:r>
          </a:p>
        </p:txBody>
      </p:sp>
    </p:spTree>
    <p:extLst>
      <p:ext uri="{BB962C8B-B14F-4D97-AF65-F5344CB8AC3E}">
        <p14:creationId xmlns:p14="http://schemas.microsoft.com/office/powerpoint/2010/main" val="2425032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Check the CIF to Confirm Credit Hours</a:t>
            </a:r>
          </a:p>
        </p:txBody>
      </p:sp>
      <p:pic>
        <p:nvPicPr>
          <p:cNvPr id="6" name="Content Placeholder 5">
            <a:extLst>
              <a:ext uri="{FF2B5EF4-FFF2-40B4-BE49-F238E27FC236}">
                <a16:creationId xmlns:a16="http://schemas.microsoft.com/office/drawing/2014/main" id="{8270BE19-BB18-434B-B2D4-CEDC862CE4AE}"/>
              </a:ext>
            </a:extLst>
          </p:cNvPr>
          <p:cNvPicPr>
            <a:picLocks noGrp="1" noChangeAspect="1"/>
          </p:cNvPicPr>
          <p:nvPr>
            <p:ph idx="1"/>
          </p:nvPr>
        </p:nvPicPr>
        <p:blipFill>
          <a:blip r:embed="rId2"/>
          <a:stretch>
            <a:fillRect/>
          </a:stretch>
        </p:blipFill>
        <p:spPr>
          <a:xfrm>
            <a:off x="904204" y="1813236"/>
            <a:ext cx="7052019" cy="4140156"/>
          </a:xfrm>
          <a:prstGeom prst="rect">
            <a:avLst/>
          </a:prstGeom>
        </p:spPr>
      </p:pic>
      <p:sp>
        <p:nvSpPr>
          <p:cNvPr id="7" name="Rectangle 6"/>
          <p:cNvSpPr/>
          <p:nvPr/>
        </p:nvSpPr>
        <p:spPr>
          <a:xfrm>
            <a:off x="9395927" y="1959430"/>
            <a:ext cx="1957873" cy="41401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solidFill>
                  <a:schemeClr val="tx1"/>
                </a:solidFill>
              </a:rPr>
              <a:t>This is a </a:t>
            </a:r>
          </a:p>
          <a:p>
            <a:pPr algn="ctr"/>
            <a:r>
              <a:rPr lang="en-US" dirty="0">
                <a:solidFill>
                  <a:schemeClr val="tx1"/>
                </a:solidFill>
              </a:rPr>
              <a:t>3-3-4 course</a:t>
            </a:r>
          </a:p>
          <a:p>
            <a:pPr algn="ctr"/>
            <a:r>
              <a:rPr lang="en-US" dirty="0">
                <a:solidFill>
                  <a:schemeClr val="tx1"/>
                </a:solidFill>
              </a:rPr>
              <a:t>3 hours of lecture</a:t>
            </a:r>
          </a:p>
          <a:p>
            <a:pPr algn="ctr"/>
            <a:r>
              <a:rPr lang="en-US" dirty="0">
                <a:solidFill>
                  <a:schemeClr val="tx1"/>
                </a:solidFill>
              </a:rPr>
              <a:t>3 hours of lab</a:t>
            </a:r>
          </a:p>
          <a:p>
            <a:pPr algn="ctr"/>
            <a:r>
              <a:rPr lang="en-US" dirty="0">
                <a:solidFill>
                  <a:schemeClr val="tx1"/>
                </a:solidFill>
              </a:rPr>
              <a:t>Total Credits: 4</a:t>
            </a:r>
          </a:p>
          <a:p>
            <a:pPr algn="ctr"/>
            <a:endParaRPr lang="en-US" dirty="0">
              <a:solidFill>
                <a:schemeClr val="tx1"/>
              </a:solidFill>
            </a:endParaRPr>
          </a:p>
          <a:p>
            <a:pPr algn="ctr"/>
            <a:r>
              <a:rPr lang="en-US" dirty="0">
                <a:solidFill>
                  <a:schemeClr val="tx1"/>
                </a:solidFill>
              </a:rPr>
              <a:t>Lab Hours: 2-3 Lab hours is </a:t>
            </a:r>
          </a:p>
          <a:p>
            <a:pPr algn="ctr"/>
            <a:r>
              <a:rPr lang="en-US" dirty="0">
                <a:solidFill>
                  <a:schemeClr val="tx1"/>
                </a:solidFill>
              </a:rPr>
              <a:t>one credit hour.</a:t>
            </a:r>
          </a:p>
          <a:p>
            <a:pPr algn="ctr"/>
            <a:endParaRPr lang="en-US" dirty="0">
              <a:solidFill>
                <a:schemeClr val="tx1"/>
              </a:solidFill>
            </a:endParaRPr>
          </a:p>
          <a:p>
            <a:pPr algn="ctr"/>
            <a:r>
              <a:rPr lang="en-US" dirty="0">
                <a:solidFill>
                  <a:schemeClr val="tx1"/>
                </a:solidFill>
              </a:rPr>
              <a:t>3 lecture credits + 1 lab credit =</a:t>
            </a:r>
          </a:p>
          <a:p>
            <a:pPr algn="ctr"/>
            <a:r>
              <a:rPr lang="en-US" dirty="0">
                <a:solidFill>
                  <a:schemeClr val="tx1"/>
                </a:solidFill>
              </a:rPr>
              <a:t>4 credit hour course</a:t>
            </a:r>
          </a:p>
          <a:p>
            <a:pPr algn="ctr"/>
            <a:endParaRPr lang="en-US" dirty="0">
              <a:solidFill>
                <a:schemeClr val="tx1"/>
              </a:solidFill>
            </a:endParaRPr>
          </a:p>
        </p:txBody>
      </p:sp>
      <p:sp>
        <p:nvSpPr>
          <p:cNvPr id="8" name="Oval 7"/>
          <p:cNvSpPr/>
          <p:nvPr/>
        </p:nvSpPr>
        <p:spPr>
          <a:xfrm>
            <a:off x="838200" y="3429001"/>
            <a:ext cx="6561841" cy="831914"/>
          </a:xfrm>
          <a:prstGeom prst="ellipse">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5871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Check the CIF to Confirm Clock Hours</a:t>
            </a:r>
          </a:p>
        </p:txBody>
      </p:sp>
      <p:pic>
        <p:nvPicPr>
          <p:cNvPr id="11" name="Content Placeholder 10">
            <a:extLst>
              <a:ext uri="{FF2B5EF4-FFF2-40B4-BE49-F238E27FC236}">
                <a16:creationId xmlns:a16="http://schemas.microsoft.com/office/drawing/2014/main" id="{FC39F125-43FF-4607-AF6A-6ED8F28E8C58}"/>
              </a:ext>
            </a:extLst>
          </p:cNvPr>
          <p:cNvPicPr>
            <a:picLocks noGrp="1" noChangeAspect="1"/>
          </p:cNvPicPr>
          <p:nvPr>
            <p:ph idx="1"/>
          </p:nvPr>
        </p:nvPicPr>
        <p:blipFill>
          <a:blip r:embed="rId2"/>
          <a:stretch>
            <a:fillRect/>
          </a:stretch>
        </p:blipFill>
        <p:spPr>
          <a:xfrm>
            <a:off x="593890" y="1819373"/>
            <a:ext cx="7560296" cy="4147794"/>
          </a:xfrm>
          <a:prstGeom prst="rect">
            <a:avLst/>
          </a:prstGeom>
        </p:spPr>
      </p:pic>
      <p:sp>
        <p:nvSpPr>
          <p:cNvPr id="6" name="Rectangle 5"/>
          <p:cNvSpPr/>
          <p:nvPr/>
        </p:nvSpPr>
        <p:spPr>
          <a:xfrm>
            <a:off x="8733454" y="2852514"/>
            <a:ext cx="2620346" cy="165900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a:solidFill>
                  <a:schemeClr val="tx1"/>
                </a:solidFill>
              </a:rPr>
              <a:t>3 credit hours:  45 contact hours (15 hours per credit)</a:t>
            </a:r>
          </a:p>
          <a:p>
            <a:pPr algn="ctr"/>
            <a:endParaRPr lang="en-US" sz="1600" dirty="0">
              <a:solidFill>
                <a:schemeClr val="tx1"/>
              </a:solidFill>
            </a:endParaRPr>
          </a:p>
          <a:p>
            <a:pPr algn="ctr"/>
            <a:r>
              <a:rPr lang="en-US" sz="1600" dirty="0">
                <a:solidFill>
                  <a:schemeClr val="tx1"/>
                </a:solidFill>
              </a:rPr>
              <a:t>2 credit hour of lab is 45 hours. </a:t>
            </a:r>
          </a:p>
        </p:txBody>
      </p:sp>
      <p:sp>
        <p:nvSpPr>
          <p:cNvPr id="8" name="Oval 7"/>
          <p:cNvSpPr/>
          <p:nvPr/>
        </p:nvSpPr>
        <p:spPr>
          <a:xfrm>
            <a:off x="1376314" y="5269584"/>
            <a:ext cx="1093510" cy="697583"/>
          </a:xfrm>
          <a:prstGeom prst="ellipse">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945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Lab Courses Continued…</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Think about your lab course</a:t>
            </a:r>
          </a:p>
          <a:p>
            <a:pPr lvl="1">
              <a:buFont typeface="Wingdings" panose="05000000000000000000" pitchFamily="2" charset="2"/>
              <a:buChar char="§"/>
            </a:pPr>
            <a:r>
              <a:rPr lang="en-US" dirty="0"/>
              <a:t>Is it hands on for the entire lab section?</a:t>
            </a:r>
          </a:p>
          <a:p>
            <a:pPr lvl="1">
              <a:buFont typeface="Wingdings" panose="05000000000000000000" pitchFamily="2" charset="2"/>
              <a:buChar char="§"/>
            </a:pPr>
            <a:r>
              <a:rPr lang="en-US" dirty="0"/>
              <a:t>Do you have some downtime when students work on worksheets/readings?</a:t>
            </a:r>
          </a:p>
          <a:p>
            <a:pPr lvl="1">
              <a:buFont typeface="Wingdings" panose="05000000000000000000" pitchFamily="2" charset="2"/>
              <a:buChar char="§"/>
            </a:pPr>
            <a:r>
              <a:rPr lang="en-US" dirty="0"/>
              <a:t>Do you give homework assignments specific to lab?</a:t>
            </a:r>
          </a:p>
          <a:p>
            <a:pPr>
              <a:buFont typeface="Wingdings" panose="05000000000000000000" pitchFamily="2" charset="2"/>
              <a:buChar char="§"/>
            </a:pPr>
            <a:r>
              <a:rPr lang="en-US" dirty="0"/>
              <a:t>All courses will not look alike on a template.</a:t>
            </a:r>
          </a:p>
          <a:p>
            <a:pPr>
              <a:buFont typeface="Wingdings" panose="05000000000000000000" pitchFamily="2" charset="2"/>
              <a:buChar char="§"/>
            </a:pPr>
            <a:r>
              <a:rPr lang="en-US" dirty="0"/>
              <a:t>Mainly, HLC will want to see documentation time and effort.</a:t>
            </a:r>
          </a:p>
          <a:p>
            <a:pPr marL="0" indent="0">
              <a:buNone/>
            </a:pP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509906786"/>
              </p:ext>
            </p:extLst>
          </p:nvPr>
        </p:nvGraphicFramePr>
        <p:xfrm>
          <a:off x="635518" y="4354249"/>
          <a:ext cx="5460482" cy="1854200"/>
        </p:xfrm>
        <a:graphic>
          <a:graphicData uri="http://schemas.openxmlformats.org/drawingml/2006/table">
            <a:tbl>
              <a:tblPr firstRow="1" bandRow="1">
                <a:tableStyleId>{93296810-A885-4BE3-A3E7-6D5BEEA58F35}</a:tableStyleId>
              </a:tblPr>
              <a:tblGrid>
                <a:gridCol w="2730241">
                  <a:extLst>
                    <a:ext uri="{9D8B030D-6E8A-4147-A177-3AD203B41FA5}">
                      <a16:colId xmlns:a16="http://schemas.microsoft.com/office/drawing/2014/main" val="2282161395"/>
                    </a:ext>
                  </a:extLst>
                </a:gridCol>
                <a:gridCol w="2730241">
                  <a:extLst>
                    <a:ext uri="{9D8B030D-6E8A-4147-A177-3AD203B41FA5}">
                      <a16:colId xmlns:a16="http://schemas.microsoft.com/office/drawing/2014/main" val="1547969015"/>
                    </a:ext>
                  </a:extLst>
                </a:gridCol>
              </a:tblGrid>
              <a:tr h="370840">
                <a:tc>
                  <a:txBody>
                    <a:bodyPr/>
                    <a:lstStyle/>
                    <a:p>
                      <a:r>
                        <a:rPr lang="en-US" dirty="0">
                          <a:solidFill>
                            <a:schemeClr val="tx1"/>
                          </a:solidFill>
                        </a:rPr>
                        <a:t>XXX 123 Lab Course 0-3-1</a:t>
                      </a:r>
                    </a:p>
                  </a:txBody>
                  <a:tcPr/>
                </a:tc>
                <a:tc>
                  <a:txBody>
                    <a:bodyPr/>
                    <a:lstStyle/>
                    <a:p>
                      <a:endParaRPr lang="en-US" dirty="0"/>
                    </a:p>
                  </a:txBody>
                  <a:tcPr/>
                </a:tc>
                <a:extLst>
                  <a:ext uri="{0D108BD9-81ED-4DB2-BD59-A6C34878D82A}">
                    <a16:rowId xmlns:a16="http://schemas.microsoft.com/office/drawing/2014/main" val="2407310718"/>
                  </a:ext>
                </a:extLst>
              </a:tr>
              <a:tr h="370840">
                <a:tc>
                  <a:txBody>
                    <a:bodyPr/>
                    <a:lstStyle/>
                    <a:p>
                      <a:r>
                        <a:rPr lang="en-US" dirty="0"/>
                        <a:t>Lab sessions</a:t>
                      </a:r>
                    </a:p>
                  </a:txBody>
                  <a:tcPr/>
                </a:tc>
                <a:tc>
                  <a:txBody>
                    <a:bodyPr/>
                    <a:lstStyle/>
                    <a:p>
                      <a:r>
                        <a:rPr lang="en-US" dirty="0"/>
                        <a:t>45 hours/ 3 hours week</a:t>
                      </a:r>
                    </a:p>
                  </a:txBody>
                  <a:tcPr/>
                </a:tc>
                <a:extLst>
                  <a:ext uri="{0D108BD9-81ED-4DB2-BD59-A6C34878D82A}">
                    <a16:rowId xmlns:a16="http://schemas.microsoft.com/office/drawing/2014/main" val="2891783512"/>
                  </a:ext>
                </a:extLst>
              </a:tr>
              <a:tr h="370840">
                <a:tc>
                  <a:txBody>
                    <a:bodyPr/>
                    <a:lstStyle/>
                    <a:p>
                      <a:r>
                        <a:rPr lang="en-US" dirty="0"/>
                        <a:t>In class worksheets</a:t>
                      </a:r>
                    </a:p>
                  </a:txBody>
                  <a:tcPr/>
                </a:tc>
                <a:tc>
                  <a:txBody>
                    <a:bodyPr/>
                    <a:lstStyle/>
                    <a:p>
                      <a:endParaRPr lang="en-US" dirty="0"/>
                    </a:p>
                  </a:txBody>
                  <a:tcPr/>
                </a:tc>
                <a:extLst>
                  <a:ext uri="{0D108BD9-81ED-4DB2-BD59-A6C34878D82A}">
                    <a16:rowId xmlns:a16="http://schemas.microsoft.com/office/drawing/2014/main" val="1202746247"/>
                  </a:ext>
                </a:extLst>
              </a:tr>
              <a:tr h="370840">
                <a:tc>
                  <a:txBody>
                    <a:bodyPr/>
                    <a:lstStyle/>
                    <a:p>
                      <a:r>
                        <a:rPr lang="en-US" dirty="0"/>
                        <a:t>Homework</a:t>
                      </a:r>
                    </a:p>
                  </a:txBody>
                  <a:tcPr/>
                </a:tc>
                <a:tc>
                  <a:txBody>
                    <a:bodyPr/>
                    <a:lstStyle/>
                    <a:p>
                      <a:r>
                        <a:rPr lang="en-US" baseline="0"/>
                        <a:t>No homework</a:t>
                      </a:r>
                      <a:endParaRPr lang="en-US" dirty="0"/>
                    </a:p>
                  </a:txBody>
                  <a:tcPr/>
                </a:tc>
                <a:extLst>
                  <a:ext uri="{0D108BD9-81ED-4DB2-BD59-A6C34878D82A}">
                    <a16:rowId xmlns:a16="http://schemas.microsoft.com/office/drawing/2014/main" val="4228289904"/>
                  </a:ext>
                </a:extLst>
              </a:tr>
              <a:tr h="370840">
                <a:tc>
                  <a:txBody>
                    <a:bodyPr/>
                    <a:lstStyle/>
                    <a:p>
                      <a:r>
                        <a:rPr lang="en-US" dirty="0"/>
                        <a:t>Total</a:t>
                      </a:r>
                    </a:p>
                  </a:txBody>
                  <a:tcPr/>
                </a:tc>
                <a:tc>
                  <a:txBody>
                    <a:bodyPr/>
                    <a:lstStyle/>
                    <a:p>
                      <a:r>
                        <a:rPr lang="en-US" dirty="0"/>
                        <a:t>55-60 hours</a:t>
                      </a:r>
                      <a:r>
                        <a:rPr lang="en-US" baseline="0" dirty="0"/>
                        <a:t> per semester</a:t>
                      </a:r>
                      <a:endParaRPr lang="en-US" dirty="0"/>
                    </a:p>
                  </a:txBody>
                  <a:tcPr/>
                </a:tc>
                <a:extLst>
                  <a:ext uri="{0D108BD9-81ED-4DB2-BD59-A6C34878D82A}">
                    <a16:rowId xmlns:a16="http://schemas.microsoft.com/office/drawing/2014/main" val="330007212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968692685"/>
              </p:ext>
            </p:extLst>
          </p:nvPr>
        </p:nvGraphicFramePr>
        <p:xfrm>
          <a:off x="6270401" y="4354249"/>
          <a:ext cx="5418666" cy="1854200"/>
        </p:xfrm>
        <a:graphic>
          <a:graphicData uri="http://schemas.openxmlformats.org/drawingml/2006/table">
            <a:tbl>
              <a:tblPr firstRow="1" bandRow="1">
                <a:tableStyleId>{93296810-A885-4BE3-A3E7-6D5BEEA58F35}</a:tableStyleId>
              </a:tblPr>
              <a:tblGrid>
                <a:gridCol w="2709333">
                  <a:extLst>
                    <a:ext uri="{9D8B030D-6E8A-4147-A177-3AD203B41FA5}">
                      <a16:colId xmlns:a16="http://schemas.microsoft.com/office/drawing/2014/main" val="3747727044"/>
                    </a:ext>
                  </a:extLst>
                </a:gridCol>
                <a:gridCol w="2709333">
                  <a:extLst>
                    <a:ext uri="{9D8B030D-6E8A-4147-A177-3AD203B41FA5}">
                      <a16:colId xmlns:a16="http://schemas.microsoft.com/office/drawing/2014/main" val="2959149214"/>
                    </a:ext>
                  </a:extLst>
                </a:gridCol>
              </a:tblGrid>
              <a:tr h="370840">
                <a:tc>
                  <a:txBody>
                    <a:bodyPr/>
                    <a:lstStyle/>
                    <a:p>
                      <a:r>
                        <a:rPr lang="en-US" dirty="0">
                          <a:solidFill>
                            <a:schemeClr val="tx1"/>
                          </a:solidFill>
                        </a:rPr>
                        <a:t>XXX 123 Course 0-2-1</a:t>
                      </a:r>
                    </a:p>
                  </a:txBody>
                  <a:tcPr/>
                </a:tc>
                <a:tc>
                  <a:txBody>
                    <a:bodyPr/>
                    <a:lstStyle/>
                    <a:p>
                      <a:endParaRPr lang="en-US" dirty="0"/>
                    </a:p>
                  </a:txBody>
                  <a:tcPr/>
                </a:tc>
                <a:extLst>
                  <a:ext uri="{0D108BD9-81ED-4DB2-BD59-A6C34878D82A}">
                    <a16:rowId xmlns:a16="http://schemas.microsoft.com/office/drawing/2014/main" val="3508678553"/>
                  </a:ext>
                </a:extLst>
              </a:tr>
              <a:tr h="370840">
                <a:tc>
                  <a:txBody>
                    <a:bodyPr/>
                    <a:lstStyle/>
                    <a:p>
                      <a:r>
                        <a:rPr lang="en-US" dirty="0"/>
                        <a:t>Lab sessions</a:t>
                      </a:r>
                    </a:p>
                  </a:txBody>
                  <a:tcPr/>
                </a:tc>
                <a:tc>
                  <a:txBody>
                    <a:bodyPr/>
                    <a:lstStyle/>
                    <a:p>
                      <a:r>
                        <a:rPr lang="en-US" dirty="0"/>
                        <a:t>30 hours/2 hours week</a:t>
                      </a:r>
                    </a:p>
                  </a:txBody>
                  <a:tcPr/>
                </a:tc>
                <a:extLst>
                  <a:ext uri="{0D108BD9-81ED-4DB2-BD59-A6C34878D82A}">
                    <a16:rowId xmlns:a16="http://schemas.microsoft.com/office/drawing/2014/main" val="4227239441"/>
                  </a:ext>
                </a:extLst>
              </a:tr>
              <a:tr h="370840">
                <a:tc>
                  <a:txBody>
                    <a:bodyPr/>
                    <a:lstStyle/>
                    <a:p>
                      <a:r>
                        <a:rPr lang="en-US" dirty="0"/>
                        <a:t>In class worksheets</a:t>
                      </a:r>
                    </a:p>
                  </a:txBody>
                  <a:tcPr/>
                </a:tc>
                <a:tc>
                  <a:txBody>
                    <a:bodyPr/>
                    <a:lstStyle/>
                    <a:p>
                      <a:endParaRPr lang="en-US" dirty="0"/>
                    </a:p>
                  </a:txBody>
                  <a:tcPr/>
                </a:tc>
                <a:extLst>
                  <a:ext uri="{0D108BD9-81ED-4DB2-BD59-A6C34878D82A}">
                    <a16:rowId xmlns:a16="http://schemas.microsoft.com/office/drawing/2014/main" val="2057928900"/>
                  </a:ext>
                </a:extLst>
              </a:tr>
              <a:tr h="370840">
                <a:tc>
                  <a:txBody>
                    <a:bodyPr/>
                    <a:lstStyle/>
                    <a:p>
                      <a:r>
                        <a:rPr lang="en-US" dirty="0"/>
                        <a:t>Homework</a:t>
                      </a:r>
                    </a:p>
                  </a:txBody>
                  <a:tcPr/>
                </a:tc>
                <a:tc>
                  <a:txBody>
                    <a:bodyPr/>
                    <a:lstStyle/>
                    <a:p>
                      <a:r>
                        <a:rPr lang="en-US" dirty="0"/>
                        <a:t>15 hours/1 hour week</a:t>
                      </a:r>
                    </a:p>
                  </a:txBody>
                  <a:tcPr/>
                </a:tc>
                <a:extLst>
                  <a:ext uri="{0D108BD9-81ED-4DB2-BD59-A6C34878D82A}">
                    <a16:rowId xmlns:a16="http://schemas.microsoft.com/office/drawing/2014/main" val="2895786354"/>
                  </a:ext>
                </a:extLst>
              </a:tr>
              <a:tr h="370840">
                <a:tc>
                  <a:txBody>
                    <a:bodyPr/>
                    <a:lstStyle/>
                    <a:p>
                      <a:r>
                        <a:rPr lang="en-US" dirty="0"/>
                        <a:t>Total</a:t>
                      </a:r>
                    </a:p>
                  </a:txBody>
                  <a:tcPr/>
                </a:tc>
                <a:tc>
                  <a:txBody>
                    <a:bodyPr/>
                    <a:lstStyle/>
                    <a:p>
                      <a:r>
                        <a:rPr lang="en-US" dirty="0"/>
                        <a:t>45 hours</a:t>
                      </a:r>
                    </a:p>
                  </a:txBody>
                  <a:tcPr/>
                </a:tc>
                <a:extLst>
                  <a:ext uri="{0D108BD9-81ED-4DB2-BD59-A6C34878D82A}">
                    <a16:rowId xmlns:a16="http://schemas.microsoft.com/office/drawing/2014/main" val="1394183186"/>
                  </a:ext>
                </a:extLst>
              </a:tr>
            </a:tbl>
          </a:graphicData>
        </a:graphic>
      </p:graphicFrame>
    </p:spTree>
    <p:extLst>
      <p:ext uri="{BB962C8B-B14F-4D97-AF65-F5344CB8AC3E}">
        <p14:creationId xmlns:p14="http://schemas.microsoft.com/office/powerpoint/2010/main" val="1097952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FFCF22D-EA98-4CB8-8EE1-68207CBB9CD4}"/>
              </a:ext>
            </a:extLst>
          </p:cNvPr>
          <p:cNvSpPr>
            <a:spLocks noGrp="1"/>
          </p:cNvSpPr>
          <p:nvPr>
            <p:ph type="title"/>
          </p:nvPr>
        </p:nvSpPr>
        <p:spPr>
          <a:xfrm>
            <a:off x="1097280" y="758952"/>
            <a:ext cx="10058400" cy="3483110"/>
          </a:xfrm>
        </p:spPr>
        <p:txBody>
          <a:bodyPr>
            <a:noAutofit/>
          </a:bodyPr>
          <a:lstStyle/>
          <a:p>
            <a:r>
              <a:rPr lang="en-US" sz="2800" dirty="0"/>
              <a:t>Class time is formative. It enables students to gain specific insights into the world under the mentorship of experts. Every course is a vista point over a landscape that allows students to see their world differently. This is by its very nature particular -- particular to the teacher, the text, the material and the student. These insights in turn form the lenses by which students view the world. They provide understanding, cultivate the imagination and are the basis for asking new, better questions. This all takes time. Students must have more than just competencies or skills -- they must have the right kinds of intellectual experiences, whether we measure those experiences in terms of credits, tutorials, classes or some other unit.</a:t>
            </a:r>
          </a:p>
        </p:txBody>
      </p:sp>
      <p:sp>
        <p:nvSpPr>
          <p:cNvPr id="7" name="Text Placeholder 6">
            <a:extLst>
              <a:ext uri="{FF2B5EF4-FFF2-40B4-BE49-F238E27FC236}">
                <a16:creationId xmlns:a16="http://schemas.microsoft.com/office/drawing/2014/main" id="{A5F7E6CE-08BE-4F07-8E40-0452C1CB1670}"/>
              </a:ext>
            </a:extLst>
          </p:cNvPr>
          <p:cNvSpPr>
            <a:spLocks noGrp="1"/>
          </p:cNvSpPr>
          <p:nvPr>
            <p:ph type="body" idx="1"/>
          </p:nvPr>
        </p:nvSpPr>
        <p:spPr>
          <a:xfrm>
            <a:off x="1097280" y="4751108"/>
            <a:ext cx="10058400" cy="1244339"/>
          </a:xfrm>
        </p:spPr>
        <p:txBody>
          <a:bodyPr>
            <a:normAutofit fontScale="70000" lnSpcReduction="20000"/>
          </a:bodyPr>
          <a:lstStyle/>
          <a:p>
            <a:endParaRPr lang="en-US" dirty="0"/>
          </a:p>
          <a:p>
            <a:r>
              <a:rPr lang="en-US" dirty="0"/>
              <a:t>- Johann Neem</a:t>
            </a:r>
          </a:p>
          <a:p>
            <a:r>
              <a:rPr lang="en-US" dirty="0"/>
              <a:t>https://www.insidehighered.com/views/2015/01/30/essay-continuing-importance-carnegie-unit-academic-credit </a:t>
            </a:r>
          </a:p>
        </p:txBody>
      </p:sp>
    </p:spTree>
    <p:extLst>
      <p:ext uri="{BB962C8B-B14F-4D97-AF65-F5344CB8AC3E}">
        <p14:creationId xmlns:p14="http://schemas.microsoft.com/office/powerpoint/2010/main" val="1187804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Internship, or Practicum Courses</a:t>
            </a:r>
          </a:p>
        </p:txBody>
      </p:sp>
      <p:sp>
        <p:nvSpPr>
          <p:cNvPr id="3" name="Content Placeholder 2"/>
          <p:cNvSpPr>
            <a:spLocks noGrp="1"/>
          </p:cNvSpPr>
          <p:nvPr>
            <p:ph idx="1"/>
          </p:nvPr>
        </p:nvSpPr>
        <p:spPr/>
        <p:txBody>
          <a:bodyPr>
            <a:normAutofit fontScale="70000" lnSpcReduction="20000"/>
          </a:bodyPr>
          <a:lstStyle/>
          <a:p>
            <a:pPr marL="0" indent="0">
              <a:buNone/>
            </a:pPr>
            <a:r>
              <a:rPr lang="en-US" sz="3100" b="1" i="1" dirty="0"/>
              <a:t>Clinical Practicum courses:</a:t>
            </a:r>
            <a:r>
              <a:rPr lang="en-US" sz="3100" i="1" dirty="0"/>
              <a:t> One semester credit hour is assigned for every </a:t>
            </a:r>
            <a:r>
              <a:rPr lang="en-US" sz="3100" b="1" i="1" dirty="0">
                <a:solidFill>
                  <a:schemeClr val="tx1"/>
                </a:solidFill>
              </a:rPr>
              <a:t>30-60 contact hours per semester.  </a:t>
            </a:r>
            <a:r>
              <a:rPr lang="en-US" sz="3100" i="1" dirty="0"/>
              <a:t>For every two practicum contact hours, students should invest a minimum of one hour in outside-of-classroom study and relevant learning activities</a:t>
            </a:r>
            <a:r>
              <a:rPr lang="en-US" sz="2800" i="1" dirty="0"/>
              <a:t> (ICCB).</a:t>
            </a:r>
          </a:p>
          <a:p>
            <a:endParaRPr lang="en-US" dirty="0"/>
          </a:p>
          <a:p>
            <a:pPr marL="0" indent="0">
              <a:buNone/>
            </a:pPr>
            <a:r>
              <a:rPr lang="en-US" sz="3100" b="1" i="1" dirty="0"/>
              <a:t>Internship Courses: </a:t>
            </a:r>
            <a:r>
              <a:rPr lang="en-US" sz="3100" i="1" dirty="0"/>
              <a:t>Courses in which students participate in nonclinical internship, practicum, or on-the-job supervised instruction shall receive one semester credit hour or equivalent for each </a:t>
            </a:r>
            <a:r>
              <a:rPr lang="en-US" sz="3100" b="1" i="1" dirty="0"/>
              <a:t>75-149 contact hours</a:t>
            </a:r>
            <a:r>
              <a:rPr lang="en-US" sz="3100" i="1" dirty="0"/>
              <a:t>, at a minimum, per semester credit hour or equivalent (ICCB). </a:t>
            </a:r>
          </a:p>
          <a:p>
            <a:pPr marL="0" indent="0">
              <a:buNone/>
            </a:pPr>
            <a:endParaRPr lang="en-US" dirty="0"/>
          </a:p>
          <a:p>
            <a:pPr marL="0" indent="0">
              <a:buNone/>
            </a:pPr>
            <a:r>
              <a:rPr lang="en-US" sz="3100" dirty="0"/>
              <a:t>At Parkland, the hour ratio for clinicals, internships, and practicums vary from course to course.  Regardless of the ratio, there is a total number of hours listed on the CIF and students should be aware of the time they need to set aside for success in the course.</a:t>
            </a:r>
          </a:p>
          <a:p>
            <a:pPr marL="0" indent="0">
              <a:buNone/>
            </a:pPr>
            <a:endParaRPr lang="en-US" dirty="0"/>
          </a:p>
        </p:txBody>
      </p:sp>
    </p:spTree>
    <p:extLst>
      <p:ext uri="{BB962C8B-B14F-4D97-AF65-F5344CB8AC3E}">
        <p14:creationId xmlns:p14="http://schemas.microsoft.com/office/powerpoint/2010/main" val="2363583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3E9D42DC-DD09-4029-A0DF-6F061BFD7915}"/>
              </a:ext>
            </a:extLst>
          </p:cNvPr>
          <p:cNvPicPr>
            <a:picLocks noChangeAspect="1"/>
          </p:cNvPicPr>
          <p:nvPr/>
        </p:nvPicPr>
        <p:blipFill>
          <a:blip r:embed="rId2"/>
          <a:stretch>
            <a:fillRect/>
          </a:stretch>
        </p:blipFill>
        <p:spPr>
          <a:xfrm>
            <a:off x="669305" y="4350685"/>
            <a:ext cx="8144758" cy="1889859"/>
          </a:xfrm>
          <a:prstGeom prst="rect">
            <a:avLst/>
          </a:prstGeom>
        </p:spPr>
      </p:pic>
      <p:sp>
        <p:nvSpPr>
          <p:cNvPr id="2" name="Title 1"/>
          <p:cNvSpPr>
            <a:spLocks noGrp="1"/>
          </p:cNvSpPr>
          <p:nvPr>
            <p:ph type="title"/>
          </p:nvPr>
        </p:nvSpPr>
        <p:spPr>
          <a:xfrm>
            <a:off x="1097280" y="286604"/>
            <a:ext cx="10058400" cy="1039414"/>
          </a:xfrm>
        </p:spPr>
        <p:txBody>
          <a:bodyPr/>
          <a:lstStyle/>
          <a:p>
            <a:pPr algn="ctr"/>
            <a:r>
              <a:rPr lang="en-US" dirty="0"/>
              <a:t>Internship Courses</a:t>
            </a:r>
          </a:p>
        </p:txBody>
      </p:sp>
      <p:pic>
        <p:nvPicPr>
          <p:cNvPr id="13" name="Content Placeholder 12">
            <a:extLst>
              <a:ext uri="{FF2B5EF4-FFF2-40B4-BE49-F238E27FC236}">
                <a16:creationId xmlns:a16="http://schemas.microsoft.com/office/drawing/2014/main" id="{98C3AFD7-FC19-4527-9DA1-60B174156454}"/>
              </a:ext>
            </a:extLst>
          </p:cNvPr>
          <p:cNvPicPr>
            <a:picLocks noGrp="1" noChangeAspect="1"/>
          </p:cNvPicPr>
          <p:nvPr>
            <p:ph idx="1"/>
          </p:nvPr>
        </p:nvPicPr>
        <p:blipFill>
          <a:blip r:embed="rId3"/>
          <a:stretch>
            <a:fillRect/>
          </a:stretch>
        </p:blipFill>
        <p:spPr>
          <a:xfrm>
            <a:off x="669305" y="1773112"/>
            <a:ext cx="8144758" cy="2130479"/>
          </a:xfrm>
          <a:prstGeom prst="rect">
            <a:avLst/>
          </a:prstGeom>
        </p:spPr>
      </p:pic>
      <p:sp>
        <p:nvSpPr>
          <p:cNvPr id="8" name="Oval 7"/>
          <p:cNvSpPr/>
          <p:nvPr/>
        </p:nvSpPr>
        <p:spPr>
          <a:xfrm>
            <a:off x="669305" y="2639061"/>
            <a:ext cx="3252247" cy="611377"/>
          </a:xfrm>
          <a:prstGeom prst="ellipse">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4"/>
          <a:stretch>
            <a:fillRect/>
          </a:stretch>
        </p:blipFill>
        <p:spPr>
          <a:xfrm>
            <a:off x="4741683" y="5654690"/>
            <a:ext cx="969348" cy="536494"/>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2951301168"/>
              </p:ext>
            </p:extLst>
          </p:nvPr>
        </p:nvGraphicFramePr>
        <p:xfrm>
          <a:off x="5711031" y="3154344"/>
          <a:ext cx="4962332" cy="2392680"/>
        </p:xfrm>
        <a:graphic>
          <a:graphicData uri="http://schemas.openxmlformats.org/drawingml/2006/table">
            <a:tbl>
              <a:tblPr firstRow="1" bandRow="1">
                <a:tableStyleId>{93296810-A885-4BE3-A3E7-6D5BEEA58F35}</a:tableStyleId>
              </a:tblPr>
              <a:tblGrid>
                <a:gridCol w="1968761">
                  <a:extLst>
                    <a:ext uri="{9D8B030D-6E8A-4147-A177-3AD203B41FA5}">
                      <a16:colId xmlns:a16="http://schemas.microsoft.com/office/drawing/2014/main" val="2428708092"/>
                    </a:ext>
                  </a:extLst>
                </a:gridCol>
                <a:gridCol w="2993571">
                  <a:extLst>
                    <a:ext uri="{9D8B030D-6E8A-4147-A177-3AD203B41FA5}">
                      <a16:colId xmlns:a16="http://schemas.microsoft.com/office/drawing/2014/main" val="1534379424"/>
                    </a:ext>
                  </a:extLst>
                </a:gridCol>
              </a:tblGrid>
              <a:tr h="370840">
                <a:tc>
                  <a:txBody>
                    <a:bodyPr/>
                    <a:lstStyle/>
                    <a:p>
                      <a:r>
                        <a:rPr lang="en-US" dirty="0">
                          <a:solidFill>
                            <a:schemeClr val="tx1"/>
                          </a:solidFill>
                        </a:rPr>
                        <a:t>XXX 123 Internship</a:t>
                      </a:r>
                    </a:p>
                  </a:txBody>
                  <a:tcPr/>
                </a:tc>
                <a:tc>
                  <a:txBody>
                    <a:bodyPr/>
                    <a:lstStyle/>
                    <a:p>
                      <a:r>
                        <a:rPr lang="en-US" dirty="0"/>
                        <a:t>1-10-3</a:t>
                      </a:r>
                    </a:p>
                  </a:txBody>
                  <a:tcPr/>
                </a:tc>
                <a:extLst>
                  <a:ext uri="{0D108BD9-81ED-4DB2-BD59-A6C34878D82A}">
                    <a16:rowId xmlns:a16="http://schemas.microsoft.com/office/drawing/2014/main" val="369513115"/>
                  </a:ext>
                </a:extLst>
              </a:tr>
              <a:tr h="370840">
                <a:tc>
                  <a:txBody>
                    <a:bodyPr/>
                    <a:lstStyle/>
                    <a:p>
                      <a:r>
                        <a:rPr lang="en-US" dirty="0"/>
                        <a:t>On-site</a:t>
                      </a:r>
                    </a:p>
                  </a:txBody>
                  <a:tcPr/>
                </a:tc>
                <a:tc>
                  <a:txBody>
                    <a:bodyPr/>
                    <a:lstStyle/>
                    <a:p>
                      <a:r>
                        <a:rPr lang="en-US" dirty="0"/>
                        <a:t>150 hours/10 hours per week</a:t>
                      </a:r>
                    </a:p>
                  </a:txBody>
                  <a:tcPr/>
                </a:tc>
                <a:extLst>
                  <a:ext uri="{0D108BD9-81ED-4DB2-BD59-A6C34878D82A}">
                    <a16:rowId xmlns:a16="http://schemas.microsoft.com/office/drawing/2014/main" val="4088559195"/>
                  </a:ext>
                </a:extLst>
              </a:tr>
              <a:tr h="370840">
                <a:tc>
                  <a:txBody>
                    <a:bodyPr/>
                    <a:lstStyle/>
                    <a:p>
                      <a:r>
                        <a:rPr lang="en-US" dirty="0"/>
                        <a:t>Lecture</a:t>
                      </a:r>
                    </a:p>
                  </a:txBody>
                  <a:tcPr/>
                </a:tc>
                <a:tc>
                  <a:txBody>
                    <a:bodyPr/>
                    <a:lstStyle/>
                    <a:p>
                      <a:r>
                        <a:rPr lang="en-US" dirty="0"/>
                        <a:t>15 hours/ 1 hour per week</a:t>
                      </a:r>
                    </a:p>
                  </a:txBody>
                  <a:tcPr/>
                </a:tc>
                <a:extLst>
                  <a:ext uri="{0D108BD9-81ED-4DB2-BD59-A6C34878D82A}">
                    <a16:rowId xmlns:a16="http://schemas.microsoft.com/office/drawing/2014/main" val="1183629094"/>
                  </a:ext>
                </a:extLst>
              </a:tr>
              <a:tr h="370840">
                <a:tc>
                  <a:txBody>
                    <a:bodyPr/>
                    <a:lstStyle/>
                    <a:p>
                      <a:r>
                        <a:rPr lang="en-US" dirty="0"/>
                        <a:t>Reading</a:t>
                      </a:r>
                    </a:p>
                  </a:txBody>
                  <a:tcPr/>
                </a:tc>
                <a:tc>
                  <a:txBody>
                    <a:bodyPr/>
                    <a:lstStyle/>
                    <a:p>
                      <a:r>
                        <a:rPr lang="en-US" dirty="0"/>
                        <a:t>30 hours/ 2 hours per week</a:t>
                      </a:r>
                    </a:p>
                  </a:txBody>
                  <a:tcPr/>
                </a:tc>
                <a:extLst>
                  <a:ext uri="{0D108BD9-81ED-4DB2-BD59-A6C34878D82A}">
                    <a16:rowId xmlns:a16="http://schemas.microsoft.com/office/drawing/2014/main" val="2207450608"/>
                  </a:ext>
                </a:extLst>
              </a:tr>
              <a:tr h="370840">
                <a:tc>
                  <a:txBody>
                    <a:bodyPr/>
                    <a:lstStyle/>
                    <a:p>
                      <a:r>
                        <a:rPr lang="en-US" dirty="0"/>
                        <a:t>Total</a:t>
                      </a:r>
                    </a:p>
                  </a:txBody>
                  <a:tcPr/>
                </a:tc>
                <a:tc>
                  <a:txBody>
                    <a:bodyPr/>
                    <a:lstStyle/>
                    <a:p>
                      <a:r>
                        <a:rPr lang="en-US" dirty="0"/>
                        <a:t>195 hours/approx.</a:t>
                      </a:r>
                      <a:r>
                        <a:rPr lang="en-US" baseline="0" dirty="0"/>
                        <a:t> 13 hours per week</a:t>
                      </a:r>
                      <a:endParaRPr lang="en-US" dirty="0"/>
                    </a:p>
                  </a:txBody>
                  <a:tcPr/>
                </a:tc>
                <a:extLst>
                  <a:ext uri="{0D108BD9-81ED-4DB2-BD59-A6C34878D82A}">
                    <a16:rowId xmlns:a16="http://schemas.microsoft.com/office/drawing/2014/main" val="2411667294"/>
                  </a:ext>
                </a:extLst>
              </a:tr>
            </a:tbl>
          </a:graphicData>
        </a:graphic>
      </p:graphicFrame>
    </p:spTree>
    <p:extLst>
      <p:ext uri="{BB962C8B-B14F-4D97-AF65-F5344CB8AC3E}">
        <p14:creationId xmlns:p14="http://schemas.microsoft.com/office/powerpoint/2010/main" val="780866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F591-8B67-4DE8-BC17-4C8F93526493}"/>
              </a:ext>
            </a:extLst>
          </p:cNvPr>
          <p:cNvSpPr>
            <a:spLocks noGrp="1"/>
          </p:cNvSpPr>
          <p:nvPr>
            <p:ph type="title"/>
          </p:nvPr>
        </p:nvSpPr>
        <p:spPr/>
        <p:txBody>
          <a:bodyPr/>
          <a:lstStyle/>
          <a:p>
            <a:pPr algn="ctr"/>
            <a:r>
              <a:rPr lang="en-US" dirty="0"/>
              <a:t>Putting Lecture and Lab Together</a:t>
            </a:r>
          </a:p>
        </p:txBody>
      </p:sp>
      <p:pic>
        <p:nvPicPr>
          <p:cNvPr id="4" name="Content Placeholder 3">
            <a:extLst>
              <a:ext uri="{FF2B5EF4-FFF2-40B4-BE49-F238E27FC236}">
                <a16:creationId xmlns:a16="http://schemas.microsoft.com/office/drawing/2014/main" id="{4CCBCD59-FF3C-4230-862E-7588D1EA57C0}"/>
              </a:ext>
            </a:extLst>
          </p:cNvPr>
          <p:cNvPicPr>
            <a:picLocks noGrp="1" noChangeAspect="1"/>
          </p:cNvPicPr>
          <p:nvPr>
            <p:ph idx="1"/>
          </p:nvPr>
        </p:nvPicPr>
        <p:blipFill>
          <a:blip r:embed="rId2"/>
          <a:stretch>
            <a:fillRect/>
          </a:stretch>
        </p:blipFill>
        <p:spPr>
          <a:xfrm>
            <a:off x="1725105" y="1866507"/>
            <a:ext cx="8785781" cy="4091233"/>
          </a:xfrm>
          <a:prstGeom prst="rect">
            <a:avLst/>
          </a:prstGeom>
        </p:spPr>
      </p:pic>
    </p:spTree>
    <p:extLst>
      <p:ext uri="{BB962C8B-B14F-4D97-AF65-F5344CB8AC3E}">
        <p14:creationId xmlns:p14="http://schemas.microsoft.com/office/powerpoint/2010/main" val="281739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A3A09-6FC5-4035-ACA2-3EB3AAD26FF9}"/>
              </a:ext>
            </a:extLst>
          </p:cNvPr>
          <p:cNvSpPr>
            <a:spLocks noGrp="1"/>
          </p:cNvSpPr>
          <p:nvPr>
            <p:ph type="title"/>
          </p:nvPr>
        </p:nvSpPr>
        <p:spPr/>
        <p:txBody>
          <a:bodyPr/>
          <a:lstStyle/>
          <a:p>
            <a:pPr algn="ctr"/>
            <a:r>
              <a:rPr lang="en-US" dirty="0"/>
              <a:t>Example from Math  </a:t>
            </a:r>
          </a:p>
        </p:txBody>
      </p:sp>
      <p:pic>
        <p:nvPicPr>
          <p:cNvPr id="4" name="Content Placeholder 3">
            <a:extLst>
              <a:ext uri="{FF2B5EF4-FFF2-40B4-BE49-F238E27FC236}">
                <a16:creationId xmlns:a16="http://schemas.microsoft.com/office/drawing/2014/main" id="{D0B412B3-490C-4A60-A4CB-C5CBC82BAEF4}"/>
              </a:ext>
            </a:extLst>
          </p:cNvPr>
          <p:cNvPicPr>
            <a:picLocks noGrp="1" noChangeAspect="1"/>
          </p:cNvPicPr>
          <p:nvPr>
            <p:ph idx="1"/>
          </p:nvPr>
        </p:nvPicPr>
        <p:blipFill>
          <a:blip r:embed="rId2"/>
          <a:stretch>
            <a:fillRect/>
          </a:stretch>
        </p:blipFill>
        <p:spPr>
          <a:xfrm>
            <a:off x="2187019" y="2102176"/>
            <a:ext cx="7635711" cy="3733015"/>
          </a:xfrm>
          <a:prstGeom prst="rect">
            <a:avLst/>
          </a:prstGeom>
        </p:spPr>
      </p:pic>
    </p:spTree>
    <p:extLst>
      <p:ext uri="{BB962C8B-B14F-4D97-AF65-F5344CB8AC3E}">
        <p14:creationId xmlns:p14="http://schemas.microsoft.com/office/powerpoint/2010/main" val="785480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99B14-5230-41BE-ABED-53B803812E64}"/>
              </a:ext>
            </a:extLst>
          </p:cNvPr>
          <p:cNvSpPr>
            <a:spLocks noGrp="1"/>
          </p:cNvSpPr>
          <p:nvPr>
            <p:ph type="title"/>
          </p:nvPr>
        </p:nvSpPr>
        <p:spPr/>
        <p:txBody>
          <a:bodyPr/>
          <a:lstStyle/>
          <a:p>
            <a:r>
              <a:rPr lang="en-US" dirty="0"/>
              <a:t>Consider length of the course ….</a:t>
            </a:r>
          </a:p>
        </p:txBody>
      </p:sp>
      <p:sp>
        <p:nvSpPr>
          <p:cNvPr id="3" name="Content Placeholder 2">
            <a:extLst>
              <a:ext uri="{FF2B5EF4-FFF2-40B4-BE49-F238E27FC236}">
                <a16:creationId xmlns:a16="http://schemas.microsoft.com/office/drawing/2014/main" id="{31BB62C3-8A92-485E-AE6B-8DD45266419C}"/>
              </a:ext>
            </a:extLst>
          </p:cNvPr>
          <p:cNvSpPr>
            <a:spLocks noGrp="1"/>
          </p:cNvSpPr>
          <p:nvPr>
            <p:ph idx="1"/>
          </p:nvPr>
        </p:nvSpPr>
        <p:spPr>
          <a:xfrm>
            <a:off x="838200" y="2479249"/>
            <a:ext cx="10515600" cy="3697714"/>
          </a:xfrm>
        </p:spPr>
        <p:txBody>
          <a:bodyPr/>
          <a:lstStyle/>
          <a:p>
            <a:r>
              <a:rPr lang="en-US" dirty="0"/>
              <a:t>If you teach a course in 13-week or 8-week formats you will need to calculate time accordingly.  </a:t>
            </a:r>
          </a:p>
          <a:p>
            <a:r>
              <a:rPr lang="en-US" dirty="0"/>
              <a:t>For example, students can expect to spend 5 - 6 hours per week working outside of class in a 16-week course. </a:t>
            </a:r>
          </a:p>
          <a:p>
            <a:r>
              <a:rPr lang="en-US" dirty="0"/>
              <a:t>Double that for an 8-week course.  </a:t>
            </a:r>
          </a:p>
          <a:p>
            <a:r>
              <a:rPr lang="en-US" dirty="0"/>
              <a:t>If they take the course in a 13-week format they should expect to spend roughly 7 hours per week.  </a:t>
            </a:r>
          </a:p>
          <a:p>
            <a:endParaRPr lang="en-US" dirty="0"/>
          </a:p>
        </p:txBody>
      </p:sp>
    </p:spTree>
    <p:extLst>
      <p:ext uri="{BB962C8B-B14F-4D97-AF65-F5344CB8AC3E}">
        <p14:creationId xmlns:p14="http://schemas.microsoft.com/office/powerpoint/2010/main" val="2917650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C3E34-B693-401B-B719-28921CD42D91}"/>
              </a:ext>
            </a:extLst>
          </p:cNvPr>
          <p:cNvSpPr>
            <a:spLocks noGrp="1"/>
          </p:cNvSpPr>
          <p:nvPr>
            <p:ph type="title"/>
          </p:nvPr>
        </p:nvSpPr>
        <p:spPr>
          <a:xfrm>
            <a:off x="1097280" y="286604"/>
            <a:ext cx="10058400" cy="1108564"/>
          </a:xfrm>
        </p:spPr>
        <p:txBody>
          <a:bodyPr/>
          <a:lstStyle/>
          <a:p>
            <a:pPr algn="ctr"/>
            <a:r>
              <a:rPr lang="en-US" dirty="0"/>
              <a:t>Example from Fine and Applied Arts  </a:t>
            </a:r>
          </a:p>
        </p:txBody>
      </p:sp>
      <p:pic>
        <p:nvPicPr>
          <p:cNvPr id="4" name="Content Placeholder 3">
            <a:extLst>
              <a:ext uri="{FF2B5EF4-FFF2-40B4-BE49-F238E27FC236}">
                <a16:creationId xmlns:a16="http://schemas.microsoft.com/office/drawing/2014/main" id="{80326F6D-1A22-486C-87A3-4E81D15D6A7F}"/>
              </a:ext>
            </a:extLst>
          </p:cNvPr>
          <p:cNvPicPr>
            <a:picLocks noGrp="1" noChangeAspect="1"/>
          </p:cNvPicPr>
          <p:nvPr>
            <p:ph idx="1"/>
          </p:nvPr>
        </p:nvPicPr>
        <p:blipFill>
          <a:blip r:embed="rId2"/>
          <a:stretch>
            <a:fillRect/>
          </a:stretch>
        </p:blipFill>
        <p:spPr>
          <a:xfrm>
            <a:off x="1913641" y="1828800"/>
            <a:ext cx="8757501" cy="4270342"/>
          </a:xfrm>
          <a:prstGeom prst="rect">
            <a:avLst/>
          </a:prstGeom>
        </p:spPr>
      </p:pic>
    </p:spTree>
    <p:extLst>
      <p:ext uri="{BB962C8B-B14F-4D97-AF65-F5344CB8AC3E}">
        <p14:creationId xmlns:p14="http://schemas.microsoft.com/office/powerpoint/2010/main" val="12784091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6">
                    <a:lumMod val="75000"/>
                  </a:schemeClr>
                </a:solidFill>
              </a:rPr>
              <a:t>Expectations of HLC and ICCB</a:t>
            </a:r>
          </a:p>
        </p:txBody>
      </p:sp>
      <p:sp>
        <p:nvSpPr>
          <p:cNvPr id="3" name="Content Placeholder 2"/>
          <p:cNvSpPr>
            <a:spLocks noGrp="1"/>
          </p:cNvSpPr>
          <p:nvPr>
            <p:ph idx="1"/>
          </p:nvPr>
        </p:nvSpPr>
        <p:spPr/>
        <p:txBody>
          <a:bodyPr/>
          <a:lstStyle/>
          <a:p>
            <a:pPr marL="0" indent="0">
              <a:buNone/>
            </a:pPr>
            <a:r>
              <a:rPr lang="en-US" b="1" dirty="0"/>
              <a:t>Assignment of Credits (HLC FDCR.A.10.020): </a:t>
            </a:r>
            <a:r>
              <a:rPr lang="en-US" dirty="0"/>
              <a:t>An</a:t>
            </a:r>
            <a:r>
              <a:rPr lang="en-US" b="1" dirty="0"/>
              <a:t> </a:t>
            </a:r>
            <a:r>
              <a:rPr lang="en-US" dirty="0"/>
              <a:t>institution shall be able to equate its learning experiences with semester or quarter credit hours using practices common to institutions of higher education, to justify the lengths of its programs in comparison to similar programs found in accredited institutions of higher education, and to justify any program-specific tuition in terms of program costs, program length, and program objectives. Affiliated institutions shall notify the Commission of any significant changes in the relationships among credits, program length, and tuition.</a:t>
            </a:r>
          </a:p>
        </p:txBody>
      </p:sp>
    </p:spTree>
    <p:extLst>
      <p:ext uri="{BB962C8B-B14F-4D97-AF65-F5344CB8AC3E}">
        <p14:creationId xmlns:p14="http://schemas.microsoft.com/office/powerpoint/2010/main" val="2865246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lumMod val="75000"/>
                  </a:schemeClr>
                </a:solidFill>
              </a:rPr>
              <a:t>Higher Learning Commission Visit in 2022</a:t>
            </a:r>
          </a:p>
        </p:txBody>
      </p:sp>
      <p:sp>
        <p:nvSpPr>
          <p:cNvPr id="3" name="Content Placeholder 2"/>
          <p:cNvSpPr>
            <a:spLocks noGrp="1"/>
          </p:cNvSpPr>
          <p:nvPr>
            <p:ph idx="1"/>
          </p:nvPr>
        </p:nvSpPr>
        <p:spPr/>
        <p:txBody>
          <a:bodyPr/>
          <a:lstStyle/>
          <a:p>
            <a:r>
              <a:rPr lang="en-US" dirty="0"/>
              <a:t>Parkland College will have an HLC visit in </a:t>
            </a:r>
            <a:r>
              <a:rPr lang="en-US" b="1" dirty="0"/>
              <a:t>2022.  </a:t>
            </a:r>
          </a:p>
          <a:p>
            <a:r>
              <a:rPr lang="en-US" dirty="0"/>
              <a:t>The HLC Peer Review Team may audit randomly chosen courses to see whether there is sufficient evidence in the syllabi that the credits that we charge students matches the amount of faculty initiated instruction and learning activities. </a:t>
            </a:r>
          </a:p>
          <a:p>
            <a:r>
              <a:rPr lang="en-US" dirty="0"/>
              <a:t>Additionally, it is important at the start of each semester to know what to expect for the workload for the course: the amount of time for reading, studying and assignments.  Students need to know how much time to set aside (Lau 2019).</a:t>
            </a:r>
          </a:p>
          <a:p>
            <a:pPr marL="0" indent="0">
              <a:buNone/>
            </a:pPr>
            <a:r>
              <a:rPr lang="en-US" dirty="0"/>
              <a:t> </a:t>
            </a:r>
          </a:p>
        </p:txBody>
      </p:sp>
    </p:spTree>
    <p:extLst>
      <p:ext uri="{BB962C8B-B14F-4D97-AF65-F5344CB8AC3E}">
        <p14:creationId xmlns:p14="http://schemas.microsoft.com/office/powerpoint/2010/main" val="4024658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Course Syllabi for Spring 2020 </a:t>
            </a:r>
          </a:p>
        </p:txBody>
      </p:sp>
      <p:sp>
        <p:nvSpPr>
          <p:cNvPr id="3" name="Content Placeholder 2"/>
          <p:cNvSpPr>
            <a:spLocks noGrp="1"/>
          </p:cNvSpPr>
          <p:nvPr>
            <p:ph idx="1"/>
          </p:nvPr>
        </p:nvSpPr>
        <p:spPr>
          <a:xfrm>
            <a:off x="1097280" y="2139884"/>
            <a:ext cx="10058400" cy="3729209"/>
          </a:xfrm>
        </p:spPr>
        <p:txBody>
          <a:bodyPr>
            <a:noAutofit/>
          </a:bodyPr>
          <a:lstStyle/>
          <a:p>
            <a:r>
              <a:rPr lang="en-US" sz="2400" dirty="0"/>
              <a:t>All syllabi should include a </a:t>
            </a:r>
            <a:r>
              <a:rPr lang="en-US" sz="2400" dirty="0">
                <a:solidFill>
                  <a:schemeClr val="accent6">
                    <a:lumMod val="75000"/>
                  </a:schemeClr>
                </a:solidFill>
              </a:rPr>
              <a:t>Carnegie Unit </a:t>
            </a:r>
            <a:r>
              <a:rPr lang="en-US" sz="2400" dirty="0"/>
              <a:t>table.</a:t>
            </a:r>
          </a:p>
          <a:p>
            <a:r>
              <a:rPr lang="en-US" sz="2400" dirty="0"/>
              <a:t>If you have already printed your syllabus, please </a:t>
            </a:r>
            <a:r>
              <a:rPr lang="en-US" sz="2400" dirty="0">
                <a:solidFill>
                  <a:schemeClr val="accent6">
                    <a:lumMod val="75000"/>
                  </a:schemeClr>
                </a:solidFill>
              </a:rPr>
              <a:t>post an addendum </a:t>
            </a:r>
            <a:r>
              <a:rPr lang="en-US" sz="2400" dirty="0"/>
              <a:t>on Cobra and direct students to the information</a:t>
            </a:r>
          </a:p>
          <a:p>
            <a:r>
              <a:rPr lang="en-US" sz="2400" dirty="0"/>
              <a:t>Consider spending just a portion of time in the first week of class to talk with your students about time management</a:t>
            </a:r>
          </a:p>
          <a:p>
            <a:r>
              <a:rPr lang="en-US" sz="2400" dirty="0"/>
              <a:t>Check in with them throughout the semester to make certain they are mindful of the expectations</a:t>
            </a:r>
          </a:p>
          <a:p>
            <a:r>
              <a:rPr lang="en-US" sz="2400" dirty="0"/>
              <a:t>When ever possible, give them a “heads-up” about assignments or sections of the course that might require more time than others – help them plan ahead</a:t>
            </a:r>
          </a:p>
        </p:txBody>
      </p:sp>
    </p:spTree>
    <p:extLst>
      <p:ext uri="{BB962C8B-B14F-4D97-AF65-F5344CB8AC3E}">
        <p14:creationId xmlns:p14="http://schemas.microsoft.com/office/powerpoint/2010/main" val="16378032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8986"/>
            <a:ext cx="10515600" cy="1432874"/>
          </a:xfrm>
        </p:spPr>
        <p:txBody>
          <a:bodyPr>
            <a:normAutofit fontScale="90000"/>
          </a:bodyPr>
          <a:lstStyle/>
          <a:p>
            <a:pPr algn="ctr"/>
            <a:br>
              <a:rPr lang="en-US" dirty="0"/>
            </a:br>
            <a:r>
              <a:rPr lang="en-US" sz="4400" dirty="0"/>
              <a:t>Remind students that these are estimates of time</a:t>
            </a:r>
            <a:br>
              <a:rPr lang="en-US" dirty="0"/>
            </a:br>
            <a:endParaRPr lang="en-US" sz="3600" dirty="0"/>
          </a:p>
        </p:txBody>
      </p:sp>
      <p:sp>
        <p:nvSpPr>
          <p:cNvPr id="3" name="Content Placeholder 2"/>
          <p:cNvSpPr>
            <a:spLocks noGrp="1"/>
          </p:cNvSpPr>
          <p:nvPr>
            <p:ph idx="1"/>
          </p:nvPr>
        </p:nvSpPr>
        <p:spPr>
          <a:xfrm>
            <a:off x="838200" y="2488677"/>
            <a:ext cx="10515600" cy="3688286"/>
          </a:xfrm>
        </p:spPr>
        <p:txBody>
          <a:bodyPr/>
          <a:lstStyle/>
          <a:p>
            <a:pPr marL="0" indent="0">
              <a:buNone/>
            </a:pPr>
            <a:endParaRPr lang="en-US" dirty="0"/>
          </a:p>
          <a:p>
            <a:pPr marL="0" indent="0">
              <a:buNone/>
            </a:pPr>
            <a:r>
              <a:rPr lang="en-US" sz="2400" dirty="0"/>
              <a:t>Include a Syllabus Statement </a:t>
            </a:r>
            <a:r>
              <a:rPr lang="en-US" sz="2400" i="1" dirty="0"/>
              <a:t>(above or below the table)</a:t>
            </a:r>
          </a:p>
          <a:p>
            <a:pPr marL="0" indent="0">
              <a:buNone/>
            </a:pPr>
            <a:endParaRPr lang="en-US" dirty="0"/>
          </a:p>
          <a:p>
            <a:pPr marL="0" indent="0">
              <a:buNone/>
            </a:pPr>
            <a:r>
              <a:rPr lang="en-US" sz="2400" dirty="0"/>
              <a:t>“The following table represents the expected course workload for this course.  The times listed for readings and assignments are estimates and will vary from student to student. “ </a:t>
            </a:r>
          </a:p>
          <a:p>
            <a:pPr marL="0" indent="0">
              <a:buNone/>
            </a:pPr>
            <a:endParaRPr lang="en-US" dirty="0"/>
          </a:p>
        </p:txBody>
      </p:sp>
    </p:spTree>
    <p:extLst>
      <p:ext uri="{BB962C8B-B14F-4D97-AF65-F5344CB8AC3E}">
        <p14:creationId xmlns:p14="http://schemas.microsoft.com/office/powerpoint/2010/main" val="1746496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26AB4-69B2-4059-80E3-F8C71F7069CB}"/>
              </a:ext>
            </a:extLst>
          </p:cNvPr>
          <p:cNvSpPr>
            <a:spLocks noGrp="1"/>
          </p:cNvSpPr>
          <p:nvPr>
            <p:ph type="title"/>
          </p:nvPr>
        </p:nvSpPr>
        <p:spPr>
          <a:xfrm>
            <a:off x="1097280" y="758952"/>
            <a:ext cx="10058400" cy="3566160"/>
          </a:xfrm>
        </p:spPr>
        <p:txBody>
          <a:bodyPr>
            <a:normAutofit/>
          </a:bodyPr>
          <a:lstStyle/>
          <a:p>
            <a:r>
              <a:rPr lang="en-US" sz="7200" dirty="0">
                <a:solidFill>
                  <a:schemeClr val="accent6">
                    <a:lumMod val="75000"/>
                  </a:schemeClr>
                </a:solidFill>
              </a:rPr>
              <a:t>Learning takes time</a:t>
            </a:r>
          </a:p>
        </p:txBody>
      </p:sp>
      <p:sp>
        <p:nvSpPr>
          <p:cNvPr id="4" name="Text Placeholder 3">
            <a:extLst>
              <a:ext uri="{FF2B5EF4-FFF2-40B4-BE49-F238E27FC236}">
                <a16:creationId xmlns:a16="http://schemas.microsoft.com/office/drawing/2014/main" id="{F18368DF-0E5E-4812-B88B-6DF6A2E06D32}"/>
              </a:ext>
            </a:extLst>
          </p:cNvPr>
          <p:cNvSpPr>
            <a:spLocks noGrp="1"/>
          </p:cNvSpPr>
          <p:nvPr>
            <p:ph type="body" idx="1"/>
          </p:nvPr>
        </p:nvSpPr>
        <p:spPr/>
        <p:txBody>
          <a:bodyPr/>
          <a:lstStyle/>
          <a:p>
            <a:r>
              <a:rPr lang="en-US" dirty="0"/>
              <a:t>How do we encourage students to take time to learn?</a:t>
            </a:r>
          </a:p>
        </p:txBody>
      </p:sp>
    </p:spTree>
    <p:extLst>
      <p:ext uri="{BB962C8B-B14F-4D97-AF65-F5344CB8AC3E}">
        <p14:creationId xmlns:p14="http://schemas.microsoft.com/office/powerpoint/2010/main" val="35363345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Review……</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 PLAY 101 - Philosophy of a Happy Childhood is a 1-5-3 class</a:t>
            </a:r>
          </a:p>
          <a:p>
            <a:pPr>
              <a:buFont typeface="Wingdings" panose="05000000000000000000" pitchFamily="2" charset="2"/>
              <a:buChar char="§"/>
            </a:pPr>
            <a:r>
              <a:rPr lang="en-US" dirty="0"/>
              <a:t>1 hour in the classroom per week X 15 weeks = 15 hours</a:t>
            </a:r>
          </a:p>
          <a:p>
            <a:pPr>
              <a:buFont typeface="Wingdings" panose="05000000000000000000" pitchFamily="2" charset="2"/>
              <a:buChar char="§"/>
            </a:pPr>
            <a:r>
              <a:rPr lang="en-US" dirty="0"/>
              <a:t>15 X 2 = 30 hours work to be expected outside class</a:t>
            </a:r>
          </a:p>
          <a:p>
            <a:pPr>
              <a:buFont typeface="Wingdings" panose="05000000000000000000" pitchFamily="2" charset="2"/>
              <a:buChar char="§"/>
            </a:pPr>
            <a:r>
              <a:rPr lang="en-US" dirty="0"/>
              <a:t>5 hours in lab per week X 15 weeks = 75 hours</a:t>
            </a:r>
          </a:p>
          <a:p>
            <a:pPr>
              <a:buFont typeface="Wingdings" panose="05000000000000000000" pitchFamily="2" charset="2"/>
              <a:buChar char="§"/>
            </a:pPr>
            <a:r>
              <a:rPr lang="en-US" dirty="0"/>
              <a:t>75 X .5 = 37.5 hours expected outside class</a:t>
            </a:r>
          </a:p>
          <a:p>
            <a:pPr>
              <a:buFont typeface="Wingdings" panose="05000000000000000000" pitchFamily="2" charset="2"/>
              <a:buChar char="§"/>
            </a:pPr>
            <a:endParaRPr lang="en-US" dirty="0"/>
          </a:p>
          <a:p>
            <a:pPr>
              <a:buFont typeface="Wingdings" panose="05000000000000000000" pitchFamily="2" charset="2"/>
              <a:buChar char="§"/>
            </a:pPr>
            <a:endParaRPr lang="en-US" dirty="0"/>
          </a:p>
          <a:p>
            <a:pPr marL="0" indent="0">
              <a:buNone/>
            </a:pP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75263425"/>
              </p:ext>
            </p:extLst>
          </p:nvPr>
        </p:nvGraphicFramePr>
        <p:xfrm>
          <a:off x="635518" y="4354249"/>
          <a:ext cx="5460482" cy="1854200"/>
        </p:xfrm>
        <a:graphic>
          <a:graphicData uri="http://schemas.openxmlformats.org/drawingml/2006/table">
            <a:tbl>
              <a:tblPr firstRow="1" bandRow="1">
                <a:tableStyleId>{93296810-A885-4BE3-A3E7-6D5BEEA58F35}</a:tableStyleId>
              </a:tblPr>
              <a:tblGrid>
                <a:gridCol w="2730241">
                  <a:extLst>
                    <a:ext uri="{9D8B030D-6E8A-4147-A177-3AD203B41FA5}">
                      <a16:colId xmlns:a16="http://schemas.microsoft.com/office/drawing/2014/main" val="2282161395"/>
                    </a:ext>
                  </a:extLst>
                </a:gridCol>
                <a:gridCol w="2730241">
                  <a:extLst>
                    <a:ext uri="{9D8B030D-6E8A-4147-A177-3AD203B41FA5}">
                      <a16:colId xmlns:a16="http://schemas.microsoft.com/office/drawing/2014/main" val="1547969015"/>
                    </a:ext>
                  </a:extLst>
                </a:gridCol>
              </a:tblGrid>
              <a:tr h="370840">
                <a:tc>
                  <a:txBody>
                    <a:bodyPr/>
                    <a:lstStyle/>
                    <a:p>
                      <a:r>
                        <a:rPr lang="en-US" dirty="0">
                          <a:solidFill>
                            <a:schemeClr val="tx1"/>
                          </a:solidFill>
                        </a:rPr>
                        <a:t>PLAY 123  Course 1-5-3</a:t>
                      </a:r>
                    </a:p>
                  </a:txBody>
                  <a:tcPr/>
                </a:tc>
                <a:tc>
                  <a:txBody>
                    <a:bodyPr/>
                    <a:lstStyle/>
                    <a:p>
                      <a:endParaRPr lang="en-US" dirty="0"/>
                    </a:p>
                  </a:txBody>
                  <a:tcPr/>
                </a:tc>
                <a:extLst>
                  <a:ext uri="{0D108BD9-81ED-4DB2-BD59-A6C34878D82A}">
                    <a16:rowId xmlns:a16="http://schemas.microsoft.com/office/drawing/2014/main" val="2407310718"/>
                  </a:ext>
                </a:extLst>
              </a:tr>
              <a:tr h="370840">
                <a:tc>
                  <a:txBody>
                    <a:bodyPr/>
                    <a:lstStyle/>
                    <a:p>
                      <a:r>
                        <a:rPr lang="en-US" dirty="0"/>
                        <a:t>Lecture sessions</a:t>
                      </a:r>
                    </a:p>
                  </a:txBody>
                  <a:tcPr/>
                </a:tc>
                <a:tc>
                  <a:txBody>
                    <a:bodyPr/>
                    <a:lstStyle/>
                    <a:p>
                      <a:r>
                        <a:rPr lang="en-US" dirty="0"/>
                        <a:t>15 hours/ 1 hour per week</a:t>
                      </a:r>
                    </a:p>
                  </a:txBody>
                  <a:tcPr/>
                </a:tc>
                <a:extLst>
                  <a:ext uri="{0D108BD9-81ED-4DB2-BD59-A6C34878D82A}">
                    <a16:rowId xmlns:a16="http://schemas.microsoft.com/office/drawing/2014/main" val="2891783512"/>
                  </a:ext>
                </a:extLst>
              </a:tr>
              <a:tr h="370840">
                <a:tc>
                  <a:txBody>
                    <a:bodyPr/>
                    <a:lstStyle/>
                    <a:p>
                      <a:r>
                        <a:rPr lang="en-US" dirty="0"/>
                        <a:t>General “Tom-foolery”</a:t>
                      </a:r>
                    </a:p>
                  </a:txBody>
                  <a:tcPr/>
                </a:tc>
                <a:tc>
                  <a:txBody>
                    <a:bodyPr/>
                    <a:lstStyle/>
                    <a:p>
                      <a:r>
                        <a:rPr lang="en-US" dirty="0"/>
                        <a:t>9 hours/ .6 hour per week</a:t>
                      </a:r>
                    </a:p>
                  </a:txBody>
                  <a:tcPr/>
                </a:tc>
                <a:extLst>
                  <a:ext uri="{0D108BD9-81ED-4DB2-BD59-A6C34878D82A}">
                    <a16:rowId xmlns:a16="http://schemas.microsoft.com/office/drawing/2014/main" val="1202746247"/>
                  </a:ext>
                </a:extLst>
              </a:tr>
              <a:tr h="370840">
                <a:tc>
                  <a:txBody>
                    <a:bodyPr/>
                    <a:lstStyle/>
                    <a:p>
                      <a:r>
                        <a:rPr lang="en-US" dirty="0"/>
                        <a:t>Reading With Parents</a:t>
                      </a:r>
                    </a:p>
                  </a:txBody>
                  <a:tcPr/>
                </a:tc>
                <a:tc>
                  <a:txBody>
                    <a:bodyPr/>
                    <a:lstStyle/>
                    <a:p>
                      <a:r>
                        <a:rPr lang="en-US" baseline="0" dirty="0"/>
                        <a:t>12 hours/ .8 hour per week</a:t>
                      </a:r>
                      <a:endParaRPr lang="en-US" dirty="0"/>
                    </a:p>
                  </a:txBody>
                  <a:tcPr/>
                </a:tc>
                <a:extLst>
                  <a:ext uri="{0D108BD9-81ED-4DB2-BD59-A6C34878D82A}">
                    <a16:rowId xmlns:a16="http://schemas.microsoft.com/office/drawing/2014/main" val="4228289904"/>
                  </a:ext>
                </a:extLst>
              </a:tr>
              <a:tr h="370840">
                <a:tc>
                  <a:txBody>
                    <a:bodyPr/>
                    <a:lstStyle/>
                    <a:p>
                      <a:r>
                        <a:rPr lang="en-US" dirty="0"/>
                        <a:t>Silly Shenanigans</a:t>
                      </a:r>
                    </a:p>
                  </a:txBody>
                  <a:tcPr/>
                </a:tc>
                <a:tc>
                  <a:txBody>
                    <a:bodyPr/>
                    <a:lstStyle/>
                    <a:p>
                      <a:r>
                        <a:rPr lang="en-US" dirty="0"/>
                        <a:t>9 hours/ .6 hour per week</a:t>
                      </a:r>
                    </a:p>
                  </a:txBody>
                  <a:tcPr/>
                </a:tc>
                <a:extLst>
                  <a:ext uri="{0D108BD9-81ED-4DB2-BD59-A6C34878D82A}">
                    <a16:rowId xmlns:a16="http://schemas.microsoft.com/office/drawing/2014/main" val="330007212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091005973"/>
              </p:ext>
            </p:extLst>
          </p:nvPr>
        </p:nvGraphicFramePr>
        <p:xfrm>
          <a:off x="6270401" y="4354249"/>
          <a:ext cx="5418666" cy="1854200"/>
        </p:xfrm>
        <a:graphic>
          <a:graphicData uri="http://schemas.openxmlformats.org/drawingml/2006/table">
            <a:tbl>
              <a:tblPr firstRow="1" bandRow="1">
                <a:tableStyleId>{93296810-A885-4BE3-A3E7-6D5BEEA58F35}</a:tableStyleId>
              </a:tblPr>
              <a:tblGrid>
                <a:gridCol w="2709333">
                  <a:extLst>
                    <a:ext uri="{9D8B030D-6E8A-4147-A177-3AD203B41FA5}">
                      <a16:colId xmlns:a16="http://schemas.microsoft.com/office/drawing/2014/main" val="3747727044"/>
                    </a:ext>
                  </a:extLst>
                </a:gridCol>
                <a:gridCol w="2709333">
                  <a:extLst>
                    <a:ext uri="{9D8B030D-6E8A-4147-A177-3AD203B41FA5}">
                      <a16:colId xmlns:a16="http://schemas.microsoft.com/office/drawing/2014/main" val="2959149214"/>
                    </a:ext>
                  </a:extLst>
                </a:gridCol>
              </a:tblGrid>
              <a:tr h="370840">
                <a:tc>
                  <a:txBody>
                    <a:bodyPr/>
                    <a:lstStyle/>
                    <a:p>
                      <a:r>
                        <a:rPr lang="en-US" dirty="0">
                          <a:solidFill>
                            <a:schemeClr val="tx1"/>
                          </a:solidFill>
                        </a:rPr>
                        <a:t>XXX 123 Course 0-2-1</a:t>
                      </a:r>
                    </a:p>
                  </a:txBody>
                  <a:tcPr/>
                </a:tc>
                <a:tc>
                  <a:txBody>
                    <a:bodyPr/>
                    <a:lstStyle/>
                    <a:p>
                      <a:endParaRPr lang="en-US" dirty="0"/>
                    </a:p>
                  </a:txBody>
                  <a:tcPr/>
                </a:tc>
                <a:extLst>
                  <a:ext uri="{0D108BD9-81ED-4DB2-BD59-A6C34878D82A}">
                    <a16:rowId xmlns:a16="http://schemas.microsoft.com/office/drawing/2014/main" val="3508678553"/>
                  </a:ext>
                </a:extLst>
              </a:tr>
              <a:tr h="370840">
                <a:tc>
                  <a:txBody>
                    <a:bodyPr/>
                    <a:lstStyle/>
                    <a:p>
                      <a:r>
                        <a:rPr lang="en-US" dirty="0"/>
                        <a:t>Lab sessions</a:t>
                      </a:r>
                    </a:p>
                  </a:txBody>
                  <a:tcPr/>
                </a:tc>
                <a:tc>
                  <a:txBody>
                    <a:bodyPr/>
                    <a:lstStyle/>
                    <a:p>
                      <a:r>
                        <a:rPr lang="en-US" dirty="0"/>
                        <a:t>75 hours/5 hours per week</a:t>
                      </a:r>
                    </a:p>
                  </a:txBody>
                  <a:tcPr/>
                </a:tc>
                <a:extLst>
                  <a:ext uri="{0D108BD9-81ED-4DB2-BD59-A6C34878D82A}">
                    <a16:rowId xmlns:a16="http://schemas.microsoft.com/office/drawing/2014/main" val="4227239441"/>
                  </a:ext>
                </a:extLst>
              </a:tr>
              <a:tr h="370840">
                <a:tc>
                  <a:txBody>
                    <a:bodyPr/>
                    <a:lstStyle/>
                    <a:p>
                      <a:r>
                        <a:rPr lang="en-US" dirty="0"/>
                        <a:t>Play </a:t>
                      </a:r>
                      <a:r>
                        <a:rPr lang="en-US" dirty="0" err="1"/>
                        <a:t>Doh</a:t>
                      </a:r>
                      <a:r>
                        <a:rPr lang="en-US" dirty="0"/>
                        <a:t> Sculptures</a:t>
                      </a:r>
                    </a:p>
                  </a:txBody>
                  <a:tcPr/>
                </a:tc>
                <a:tc>
                  <a:txBody>
                    <a:bodyPr/>
                    <a:lstStyle/>
                    <a:p>
                      <a:r>
                        <a:rPr lang="en-US" dirty="0"/>
                        <a:t>15 hours/ 1 hour per week</a:t>
                      </a:r>
                    </a:p>
                  </a:txBody>
                  <a:tcPr/>
                </a:tc>
                <a:extLst>
                  <a:ext uri="{0D108BD9-81ED-4DB2-BD59-A6C34878D82A}">
                    <a16:rowId xmlns:a16="http://schemas.microsoft.com/office/drawing/2014/main" val="2057928900"/>
                  </a:ext>
                </a:extLst>
              </a:tr>
              <a:tr h="370840">
                <a:tc>
                  <a:txBody>
                    <a:bodyPr/>
                    <a:lstStyle/>
                    <a:p>
                      <a:r>
                        <a:rPr lang="en-US" dirty="0"/>
                        <a:t>Testing Gravity Outdoors</a:t>
                      </a:r>
                    </a:p>
                  </a:txBody>
                  <a:tcPr/>
                </a:tc>
                <a:tc>
                  <a:txBody>
                    <a:bodyPr/>
                    <a:lstStyle/>
                    <a:p>
                      <a:r>
                        <a:rPr lang="en-US" dirty="0"/>
                        <a:t>22.5 hours/1.5 hours/week</a:t>
                      </a:r>
                    </a:p>
                  </a:txBody>
                  <a:tcPr/>
                </a:tc>
                <a:extLst>
                  <a:ext uri="{0D108BD9-81ED-4DB2-BD59-A6C34878D82A}">
                    <a16:rowId xmlns:a16="http://schemas.microsoft.com/office/drawing/2014/main" val="2895786354"/>
                  </a:ext>
                </a:extLst>
              </a:tr>
              <a:tr h="370840">
                <a:tc>
                  <a:txBody>
                    <a:bodyPr/>
                    <a:lstStyle/>
                    <a:p>
                      <a:r>
                        <a:rPr lang="en-US" dirty="0"/>
                        <a:t>Total</a:t>
                      </a:r>
                    </a:p>
                  </a:txBody>
                  <a:tcPr/>
                </a:tc>
                <a:tc>
                  <a:txBody>
                    <a:bodyPr/>
                    <a:lstStyle/>
                    <a:p>
                      <a:r>
                        <a:rPr lang="en-US" dirty="0"/>
                        <a:t>157.5 </a:t>
                      </a:r>
                      <a:r>
                        <a:rPr lang="en-US" dirty="0" err="1"/>
                        <a:t>hrs</a:t>
                      </a:r>
                      <a:r>
                        <a:rPr lang="en-US" dirty="0"/>
                        <a:t>/10.5 </a:t>
                      </a:r>
                      <a:r>
                        <a:rPr lang="en-US" dirty="0" err="1"/>
                        <a:t>hrs</a:t>
                      </a:r>
                      <a:r>
                        <a:rPr lang="en-US" dirty="0"/>
                        <a:t>/week</a:t>
                      </a:r>
                    </a:p>
                  </a:txBody>
                  <a:tcPr/>
                </a:tc>
                <a:extLst>
                  <a:ext uri="{0D108BD9-81ED-4DB2-BD59-A6C34878D82A}">
                    <a16:rowId xmlns:a16="http://schemas.microsoft.com/office/drawing/2014/main" val="1394183186"/>
                  </a:ext>
                </a:extLst>
              </a:tr>
            </a:tbl>
          </a:graphicData>
        </a:graphic>
      </p:graphicFrame>
    </p:spTree>
    <p:extLst>
      <p:ext uri="{BB962C8B-B14F-4D97-AF65-F5344CB8AC3E}">
        <p14:creationId xmlns:p14="http://schemas.microsoft.com/office/powerpoint/2010/main" val="19625252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5CB96-539C-431B-9ED5-98000DCF75FA}"/>
              </a:ext>
            </a:extLst>
          </p:cNvPr>
          <p:cNvSpPr>
            <a:spLocks noGrp="1"/>
          </p:cNvSpPr>
          <p:nvPr>
            <p:ph type="title"/>
          </p:nvPr>
        </p:nvSpPr>
        <p:spPr/>
        <p:txBody>
          <a:bodyPr/>
          <a:lstStyle/>
          <a:p>
            <a:r>
              <a:rPr lang="en-US" dirty="0"/>
              <a:t>Questions?</a:t>
            </a:r>
          </a:p>
        </p:txBody>
      </p:sp>
      <p:sp>
        <p:nvSpPr>
          <p:cNvPr id="3" name="Text Placeholder 2">
            <a:extLst>
              <a:ext uri="{FF2B5EF4-FFF2-40B4-BE49-F238E27FC236}">
                <a16:creationId xmlns:a16="http://schemas.microsoft.com/office/drawing/2014/main" id="{CA588FC8-A60A-4A13-A19F-1DFCC4F582D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81620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A41A4-89B5-48CF-85D2-62A77926E7CC}"/>
              </a:ext>
            </a:extLst>
          </p:cNvPr>
          <p:cNvSpPr>
            <a:spLocks noGrp="1"/>
          </p:cNvSpPr>
          <p:nvPr>
            <p:ph type="title"/>
          </p:nvPr>
        </p:nvSpPr>
        <p:spPr/>
        <p:txBody>
          <a:bodyPr/>
          <a:lstStyle/>
          <a:p>
            <a:r>
              <a:rPr lang="en-US" dirty="0"/>
              <a:t>Students have a better chance to succeed:</a:t>
            </a:r>
          </a:p>
        </p:txBody>
      </p:sp>
      <p:sp>
        <p:nvSpPr>
          <p:cNvPr id="3" name="Content Placeholder 2">
            <a:extLst>
              <a:ext uri="{FF2B5EF4-FFF2-40B4-BE49-F238E27FC236}">
                <a16:creationId xmlns:a16="http://schemas.microsoft.com/office/drawing/2014/main" id="{9703FB32-CB20-4CD5-9E29-4E934B3BCE88}"/>
              </a:ext>
            </a:extLst>
          </p:cNvPr>
          <p:cNvSpPr>
            <a:spLocks noGrp="1"/>
          </p:cNvSpPr>
          <p:nvPr>
            <p:ph idx="1"/>
          </p:nvPr>
        </p:nvSpPr>
        <p:spPr>
          <a:xfrm>
            <a:off x="1097280" y="2318994"/>
            <a:ext cx="10058400" cy="3550100"/>
          </a:xfrm>
        </p:spPr>
        <p:txBody>
          <a:bodyPr/>
          <a:lstStyle/>
          <a:p>
            <a:r>
              <a:rPr lang="en-US" dirty="0"/>
              <a:t>When they understand what is expected of them</a:t>
            </a:r>
          </a:p>
          <a:p>
            <a:r>
              <a:rPr lang="en-US" dirty="0"/>
              <a:t>When those expectations are realistic</a:t>
            </a:r>
          </a:p>
          <a:p>
            <a:r>
              <a:rPr lang="en-US" dirty="0"/>
              <a:t>When they have access to the tools needed to meet those expectations</a:t>
            </a:r>
          </a:p>
          <a:p>
            <a:r>
              <a:rPr lang="en-US" dirty="0"/>
              <a:t>When they receive timely feedback concerning their progress on meeting expectations</a:t>
            </a:r>
          </a:p>
          <a:p>
            <a:r>
              <a:rPr lang="en-US" dirty="0"/>
              <a:t>When they have set aside the time to meet those expectations</a:t>
            </a:r>
          </a:p>
          <a:p>
            <a:r>
              <a:rPr lang="en-US" dirty="0"/>
              <a:t>When they are motivated to prioritize the work</a:t>
            </a:r>
          </a:p>
          <a:p>
            <a:r>
              <a:rPr lang="en-US" dirty="0"/>
              <a:t>When they show up for class, have read the material, and have completed the assignments</a:t>
            </a:r>
          </a:p>
        </p:txBody>
      </p:sp>
    </p:spTree>
    <p:extLst>
      <p:ext uri="{BB962C8B-B14F-4D97-AF65-F5344CB8AC3E}">
        <p14:creationId xmlns:p14="http://schemas.microsoft.com/office/powerpoint/2010/main" val="2900311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9DDC8-1797-4DE9-80D9-7FF1A1A8ECD2}"/>
              </a:ext>
            </a:extLst>
          </p:cNvPr>
          <p:cNvSpPr>
            <a:spLocks noGrp="1"/>
          </p:cNvSpPr>
          <p:nvPr>
            <p:ph type="title"/>
          </p:nvPr>
        </p:nvSpPr>
        <p:spPr/>
        <p:txBody>
          <a:bodyPr/>
          <a:lstStyle/>
          <a:p>
            <a:r>
              <a:rPr lang="en-US" dirty="0"/>
              <a:t>Setting Expectations of Time</a:t>
            </a:r>
          </a:p>
        </p:txBody>
      </p:sp>
      <p:sp>
        <p:nvSpPr>
          <p:cNvPr id="3" name="Content Placeholder 2">
            <a:extLst>
              <a:ext uri="{FF2B5EF4-FFF2-40B4-BE49-F238E27FC236}">
                <a16:creationId xmlns:a16="http://schemas.microsoft.com/office/drawing/2014/main" id="{868DC292-4187-434A-B673-9A0D637C1E14}"/>
              </a:ext>
            </a:extLst>
          </p:cNvPr>
          <p:cNvSpPr>
            <a:spLocks noGrp="1"/>
          </p:cNvSpPr>
          <p:nvPr>
            <p:ph idx="1"/>
          </p:nvPr>
        </p:nvSpPr>
        <p:spPr>
          <a:xfrm>
            <a:off x="1097280" y="2271860"/>
            <a:ext cx="10058400" cy="3597234"/>
          </a:xfrm>
        </p:spPr>
        <p:txBody>
          <a:bodyPr/>
          <a:lstStyle/>
          <a:p>
            <a:r>
              <a:rPr lang="en-US" dirty="0"/>
              <a:t>Help students manage their time</a:t>
            </a:r>
          </a:p>
          <a:p>
            <a:r>
              <a:rPr lang="en-US" dirty="0"/>
              <a:t>Provide a clear picture of the time commitment needed to succeed</a:t>
            </a:r>
          </a:p>
          <a:p>
            <a:r>
              <a:rPr lang="en-US" dirty="0"/>
              <a:t>Identify estimated time needed for major components of the course</a:t>
            </a:r>
          </a:p>
          <a:p>
            <a:r>
              <a:rPr lang="en-US" dirty="0"/>
              <a:t>Clarify deadlines, and your policy regarding extensions, make-ups, alternate assignments, etc.</a:t>
            </a:r>
          </a:p>
          <a:p>
            <a:r>
              <a:rPr lang="en-US" dirty="0"/>
              <a:t>Connect the dots between assignments, readings, homework and the learning outcome  - help motivate students to see the value of time spent</a:t>
            </a:r>
          </a:p>
          <a:p>
            <a:r>
              <a:rPr lang="en-US" dirty="0"/>
              <a:t>Let students know when feedback can be expected and how that feedback may impact upcoming work</a:t>
            </a:r>
          </a:p>
          <a:p>
            <a:endParaRPr lang="en-US" dirty="0"/>
          </a:p>
        </p:txBody>
      </p:sp>
    </p:spTree>
    <p:extLst>
      <p:ext uri="{BB962C8B-B14F-4D97-AF65-F5344CB8AC3E}">
        <p14:creationId xmlns:p14="http://schemas.microsoft.com/office/powerpoint/2010/main" val="887648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8F03F-CFDF-4D87-BC3D-CE90A70AEE03}"/>
              </a:ext>
            </a:extLst>
          </p:cNvPr>
          <p:cNvSpPr>
            <a:spLocks noGrp="1"/>
          </p:cNvSpPr>
          <p:nvPr>
            <p:ph type="title"/>
          </p:nvPr>
        </p:nvSpPr>
        <p:spPr/>
        <p:txBody>
          <a:bodyPr/>
          <a:lstStyle/>
          <a:p>
            <a:pPr algn="ctr"/>
            <a:r>
              <a:rPr lang="en-US" dirty="0"/>
              <a:t>How does one measure time?</a:t>
            </a:r>
          </a:p>
        </p:txBody>
      </p:sp>
      <p:pic>
        <p:nvPicPr>
          <p:cNvPr id="4" name="Content Placeholder 3">
            <a:extLst>
              <a:ext uri="{FF2B5EF4-FFF2-40B4-BE49-F238E27FC236}">
                <a16:creationId xmlns:a16="http://schemas.microsoft.com/office/drawing/2014/main" id="{88D67F02-30CA-4EEC-BFC9-A2F5D42E04EB}"/>
              </a:ext>
            </a:extLst>
          </p:cNvPr>
          <p:cNvPicPr>
            <a:picLocks noGrp="1" noChangeAspect="1"/>
          </p:cNvPicPr>
          <p:nvPr>
            <p:ph idx="1"/>
          </p:nvPr>
        </p:nvPicPr>
        <p:blipFill>
          <a:blip r:embed="rId2"/>
          <a:stretch>
            <a:fillRect/>
          </a:stretch>
        </p:blipFill>
        <p:spPr>
          <a:xfrm>
            <a:off x="3478077" y="2530407"/>
            <a:ext cx="5296172" cy="2654436"/>
          </a:xfrm>
          <a:prstGeom prst="rect">
            <a:avLst/>
          </a:prstGeom>
        </p:spPr>
      </p:pic>
    </p:spTree>
    <p:extLst>
      <p:ext uri="{BB962C8B-B14F-4D97-AF65-F5344CB8AC3E}">
        <p14:creationId xmlns:p14="http://schemas.microsoft.com/office/powerpoint/2010/main" val="1725562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solidFill>
                  <a:schemeClr val="accent6">
                    <a:lumMod val="75000"/>
                  </a:schemeClr>
                </a:solidFill>
              </a:rPr>
              <a:t>Carnegie Units</a:t>
            </a:r>
          </a:p>
        </p:txBody>
      </p:sp>
      <p:sp>
        <p:nvSpPr>
          <p:cNvPr id="3" name="Subtitle 2"/>
          <p:cNvSpPr>
            <a:spLocks noGrp="1"/>
          </p:cNvSpPr>
          <p:nvPr>
            <p:ph type="subTitle" idx="1"/>
          </p:nvPr>
        </p:nvSpPr>
        <p:spPr/>
        <p:txBody>
          <a:bodyPr>
            <a:normAutofit fontScale="77500" lnSpcReduction="20000"/>
          </a:bodyPr>
          <a:lstStyle/>
          <a:p>
            <a:r>
              <a:rPr lang="en-US" sz="3200" b="1" dirty="0"/>
              <a:t>What is the Carnegie Unit?</a:t>
            </a:r>
          </a:p>
          <a:p>
            <a:r>
              <a:rPr lang="en-US" sz="3200" dirty="0"/>
              <a:t>The unit was developed in 1906 as a measure of the amount of time a student has studied a subject. </a:t>
            </a:r>
          </a:p>
        </p:txBody>
      </p:sp>
    </p:spTree>
    <p:extLst>
      <p:ext uri="{BB962C8B-B14F-4D97-AF65-F5344CB8AC3E}">
        <p14:creationId xmlns:p14="http://schemas.microsoft.com/office/powerpoint/2010/main" val="2082099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03CC22-96E6-4D2F-ADDE-2B1D15EB7447}"/>
              </a:ext>
            </a:extLst>
          </p:cNvPr>
          <p:cNvSpPr>
            <a:spLocks noGrp="1"/>
          </p:cNvSpPr>
          <p:nvPr>
            <p:ph type="title"/>
          </p:nvPr>
        </p:nvSpPr>
        <p:spPr/>
        <p:txBody>
          <a:bodyPr/>
          <a:lstStyle/>
          <a:p>
            <a:r>
              <a:rPr lang="en-US" dirty="0"/>
              <a:t>In class … and outside of class</a:t>
            </a:r>
          </a:p>
        </p:txBody>
      </p:sp>
      <p:sp>
        <p:nvSpPr>
          <p:cNvPr id="5" name="Content Placeholder 4">
            <a:extLst>
              <a:ext uri="{FF2B5EF4-FFF2-40B4-BE49-F238E27FC236}">
                <a16:creationId xmlns:a16="http://schemas.microsoft.com/office/drawing/2014/main" id="{37F7D494-9738-454A-903F-69A25D67B2B3}"/>
              </a:ext>
            </a:extLst>
          </p:cNvPr>
          <p:cNvSpPr>
            <a:spLocks noGrp="1"/>
          </p:cNvSpPr>
          <p:nvPr>
            <p:ph idx="1"/>
          </p:nvPr>
        </p:nvSpPr>
        <p:spPr/>
        <p:txBody>
          <a:bodyPr>
            <a:normAutofit/>
          </a:bodyPr>
          <a:lstStyle/>
          <a:p>
            <a:r>
              <a:rPr lang="en-US" dirty="0"/>
              <a:t>Per ICCB Administrative Rules, students should expect to spend two hours of work outside of class for every lecture hour they spend in class – regardless of the delivery method (online, hybrid, or on campus).  They should expect to spend .5 hours of work outside of class for every lab hour they spend in class – that means 1 hour for every two hours in lab </a:t>
            </a:r>
          </a:p>
          <a:p>
            <a:pPr marL="0" indent="0">
              <a:buNone/>
            </a:pPr>
            <a:r>
              <a:rPr lang="en-US" dirty="0"/>
              <a:t>Examples:  </a:t>
            </a:r>
          </a:p>
          <a:p>
            <a:r>
              <a:rPr lang="en-US" dirty="0"/>
              <a:t>3 lecture hours – 0 lab hours- 3 credit hours = 45 hours in class + 90 hours outside of class.</a:t>
            </a:r>
          </a:p>
          <a:p>
            <a:r>
              <a:rPr lang="en-US" dirty="0"/>
              <a:t>2 lecture hours – 2 lab hours – 3 credit hours = 30 lecture hours and 30 lab hours + 75 hours outside of class</a:t>
            </a:r>
          </a:p>
          <a:p>
            <a:endParaRPr lang="en-US" dirty="0"/>
          </a:p>
        </p:txBody>
      </p:sp>
    </p:spTree>
    <p:extLst>
      <p:ext uri="{BB962C8B-B14F-4D97-AF65-F5344CB8AC3E}">
        <p14:creationId xmlns:p14="http://schemas.microsoft.com/office/powerpoint/2010/main" val="1619013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A4A0F-487D-4CB3-83B4-CAE64B7880D0}"/>
              </a:ext>
            </a:extLst>
          </p:cNvPr>
          <p:cNvSpPr>
            <a:spLocks noGrp="1"/>
          </p:cNvSpPr>
          <p:nvPr>
            <p:ph type="title"/>
          </p:nvPr>
        </p:nvSpPr>
        <p:spPr/>
        <p:txBody>
          <a:bodyPr/>
          <a:lstStyle/>
          <a:p>
            <a:pPr algn="ctr"/>
            <a:r>
              <a:rPr lang="en-US" dirty="0"/>
              <a:t>Factors that impact “time”</a:t>
            </a:r>
          </a:p>
        </p:txBody>
      </p:sp>
      <p:sp>
        <p:nvSpPr>
          <p:cNvPr id="6" name="Content Placeholder 5">
            <a:extLst>
              <a:ext uri="{FF2B5EF4-FFF2-40B4-BE49-F238E27FC236}">
                <a16:creationId xmlns:a16="http://schemas.microsoft.com/office/drawing/2014/main" id="{646C1D9E-A71B-4E6D-98A6-A1BB0D558EDB}"/>
              </a:ext>
            </a:extLst>
          </p:cNvPr>
          <p:cNvSpPr>
            <a:spLocks noGrp="1"/>
          </p:cNvSpPr>
          <p:nvPr>
            <p:ph idx="1"/>
          </p:nvPr>
        </p:nvSpPr>
        <p:spPr/>
        <p:txBody>
          <a:bodyPr/>
          <a:lstStyle/>
          <a:p>
            <a:r>
              <a:rPr lang="en-US" sz="2400" dirty="0"/>
              <a:t>Page Density</a:t>
            </a:r>
          </a:p>
          <a:p>
            <a:r>
              <a:rPr lang="en-US" sz="2400" dirty="0"/>
              <a:t>Text Difficulty</a:t>
            </a:r>
          </a:p>
          <a:p>
            <a:r>
              <a:rPr lang="en-US" sz="2400" dirty="0"/>
              <a:t>Reading Purpose</a:t>
            </a:r>
          </a:p>
          <a:p>
            <a:r>
              <a:rPr lang="en-US" sz="2400" dirty="0"/>
              <a:t>Complexity of Problems</a:t>
            </a:r>
          </a:p>
          <a:p>
            <a:r>
              <a:rPr lang="en-US" sz="2400" dirty="0"/>
              <a:t>Level of comprehension, critical thinking or application of material you are seeking from the student</a:t>
            </a:r>
          </a:p>
          <a:p>
            <a:r>
              <a:rPr lang="en-US" sz="2400" dirty="0"/>
              <a:t>Student’s individual characteristics, prior experiences with similar material, grasp of foundational knowledge, motivation and commitment to learning, life </a:t>
            </a:r>
          </a:p>
        </p:txBody>
      </p:sp>
    </p:spTree>
    <p:extLst>
      <p:ext uri="{BB962C8B-B14F-4D97-AF65-F5344CB8AC3E}">
        <p14:creationId xmlns:p14="http://schemas.microsoft.com/office/powerpoint/2010/main" val="311936947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5057</TotalTime>
  <Words>1977</Words>
  <Application>Microsoft Office PowerPoint</Application>
  <PresentationFormat>Widescreen</PresentationFormat>
  <Paragraphs>195</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Calibri</vt:lpstr>
      <vt:lpstr>Calibri Light</vt:lpstr>
      <vt:lpstr>Wingdings</vt:lpstr>
      <vt:lpstr>Retrospect</vt:lpstr>
      <vt:lpstr>Credit Hours and Student Success</vt:lpstr>
      <vt:lpstr>Class time is formative. It enables students to gain specific insights into the world under the mentorship of experts. Every course is a vista point over a landscape that allows students to see their world differently. This is by its very nature particular -- particular to the teacher, the text, the material and the student. These insights in turn form the lenses by which students view the world. They provide understanding, cultivate the imagination and are the basis for asking new, better questions. This all takes time. Students must have more than just competencies or skills -- they must have the right kinds of intellectual experiences, whether we measure those experiences in terms of credits, tutorials, classes or some other unit.</vt:lpstr>
      <vt:lpstr>Learning takes time</vt:lpstr>
      <vt:lpstr>Students have a better chance to succeed:</vt:lpstr>
      <vt:lpstr>Setting Expectations of Time</vt:lpstr>
      <vt:lpstr>How does one measure time?</vt:lpstr>
      <vt:lpstr>Carnegie Units</vt:lpstr>
      <vt:lpstr>In class … and outside of class</vt:lpstr>
      <vt:lpstr>Factors that impact “time”</vt:lpstr>
      <vt:lpstr>How fast does anyone read?</vt:lpstr>
      <vt:lpstr>Example of Workload Estimator https://cte.rice.edu/workload</vt:lpstr>
      <vt:lpstr>Lecture Courses</vt:lpstr>
      <vt:lpstr>Check the CIF to Confirm Credit Hours</vt:lpstr>
      <vt:lpstr>Check the CIF to Confirm Clock Hours</vt:lpstr>
      <vt:lpstr>Lecture Courses continued …</vt:lpstr>
      <vt:lpstr>Lab Courses</vt:lpstr>
      <vt:lpstr>Check the CIF to Confirm Credit Hours</vt:lpstr>
      <vt:lpstr>Check the CIF to Confirm Clock Hours</vt:lpstr>
      <vt:lpstr>Lab Courses Continued…</vt:lpstr>
      <vt:lpstr>Clinical, Internship, or Practicum Courses</vt:lpstr>
      <vt:lpstr>Internship Courses</vt:lpstr>
      <vt:lpstr>Putting Lecture and Lab Together</vt:lpstr>
      <vt:lpstr>Example from Math  </vt:lpstr>
      <vt:lpstr>Consider length of the course ….</vt:lpstr>
      <vt:lpstr>Example from Fine and Applied Arts  </vt:lpstr>
      <vt:lpstr>Expectations of HLC and ICCB</vt:lpstr>
      <vt:lpstr>Higher Learning Commission Visit in 2022</vt:lpstr>
      <vt:lpstr>Course Syllabi for Spring 2020 </vt:lpstr>
      <vt:lpstr> Remind students that these are estimates of time </vt:lpstr>
      <vt:lpstr>Let’s Review……</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Nancy Sutton</dc:creator>
  <cp:lastModifiedBy>D244-01</cp:lastModifiedBy>
  <cp:revision>29</cp:revision>
  <dcterms:created xsi:type="dcterms:W3CDTF">2020-01-06T03:31:29Z</dcterms:created>
  <dcterms:modified xsi:type="dcterms:W3CDTF">2020-01-09T17:00:12Z</dcterms:modified>
</cp:coreProperties>
</file>